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3"/>
  </p:notesMasterIdLst>
  <p:handoutMasterIdLst>
    <p:handoutMasterId r:id="rId34"/>
  </p:handoutMasterIdLst>
  <p:sldIdLst>
    <p:sldId id="306" r:id="rId2"/>
    <p:sldId id="332" r:id="rId3"/>
    <p:sldId id="336" r:id="rId4"/>
    <p:sldId id="309" r:id="rId5"/>
    <p:sldId id="307" r:id="rId6"/>
    <p:sldId id="337" r:id="rId7"/>
    <p:sldId id="310" r:id="rId8"/>
    <p:sldId id="311" r:id="rId9"/>
    <p:sldId id="315" r:id="rId10"/>
    <p:sldId id="338" r:id="rId11"/>
    <p:sldId id="316" r:id="rId12"/>
    <p:sldId id="339" r:id="rId13"/>
    <p:sldId id="345" r:id="rId14"/>
    <p:sldId id="319" r:id="rId15"/>
    <p:sldId id="323" r:id="rId16"/>
    <p:sldId id="324" r:id="rId17"/>
    <p:sldId id="325" r:id="rId18"/>
    <p:sldId id="326" r:id="rId19"/>
    <p:sldId id="327" r:id="rId20"/>
    <p:sldId id="344" r:id="rId21"/>
    <p:sldId id="318" r:id="rId22"/>
    <p:sldId id="320" r:id="rId23"/>
    <p:sldId id="322" r:id="rId24"/>
    <p:sldId id="321" r:id="rId25"/>
    <p:sldId id="340" r:id="rId26"/>
    <p:sldId id="341" r:id="rId27"/>
    <p:sldId id="342" r:id="rId28"/>
    <p:sldId id="347" r:id="rId29"/>
    <p:sldId id="348" r:id="rId30"/>
    <p:sldId id="349" r:id="rId31"/>
    <p:sldId id="343" r:id="rId32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099" autoAdjust="0"/>
  </p:normalViewPr>
  <p:slideViewPr>
    <p:cSldViewPr>
      <p:cViewPr varScale="1">
        <p:scale>
          <a:sx n="73" d="100"/>
          <a:sy n="73" d="100"/>
        </p:scale>
        <p:origin x="173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7.xml"/><Relationship Id="rId2" Type="http://schemas.openxmlformats.org/officeDocument/2006/relationships/slide" Target="slides/slide5.xml"/><Relationship Id="rId1" Type="http://schemas.openxmlformats.org/officeDocument/2006/relationships/slide" Target="slides/slide4.xml"/><Relationship Id="rId5" Type="http://schemas.openxmlformats.org/officeDocument/2006/relationships/slide" Target="slides/slide14.xml"/><Relationship Id="rId4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>
            <a:extLst>
              <a:ext uri="{FF2B5EF4-FFF2-40B4-BE49-F238E27FC236}">
                <a16:creationId xmlns:a16="http://schemas.microsoft.com/office/drawing/2014/main" id="{DB355C6E-DD99-4D53-8E17-0F56D992B80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48EED90E-FA6F-42F2-8DB4-A30EF681B34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1492" name="Rectangle 4">
            <a:extLst>
              <a:ext uri="{FF2B5EF4-FFF2-40B4-BE49-F238E27FC236}">
                <a16:creationId xmlns:a16="http://schemas.microsoft.com/office/drawing/2014/main" id="{CE503339-EC76-4B7A-880C-7318AF6D284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1493" name="Rectangle 5">
            <a:extLst>
              <a:ext uri="{FF2B5EF4-FFF2-40B4-BE49-F238E27FC236}">
                <a16:creationId xmlns:a16="http://schemas.microsoft.com/office/drawing/2014/main" id="{107E86A6-A2DC-4AE7-B48A-4FC344DE901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C27BC73-3AA9-4183-A173-9C2412964B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F69E805D-FD30-40EA-B875-BEE739B4EA9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6B85A400-EEAB-48DF-A8D1-186692F4C80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602BE784-ED45-4310-91FA-D6FD778A30EF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>
            <a:extLst>
              <a:ext uri="{FF2B5EF4-FFF2-40B4-BE49-F238E27FC236}">
                <a16:creationId xmlns:a16="http://schemas.microsoft.com/office/drawing/2014/main" id="{CC46BDCD-EFB0-4C4F-B6D2-B1586CBCF36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1750" name="Rectangle 6">
            <a:extLst>
              <a:ext uri="{FF2B5EF4-FFF2-40B4-BE49-F238E27FC236}">
                <a16:creationId xmlns:a16="http://schemas.microsoft.com/office/drawing/2014/main" id="{CFB8D625-546F-4D49-97A8-1C14CDCACBF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51" name="Rectangle 7">
            <a:extLst>
              <a:ext uri="{FF2B5EF4-FFF2-40B4-BE49-F238E27FC236}">
                <a16:creationId xmlns:a16="http://schemas.microsoft.com/office/drawing/2014/main" id="{92D82231-C7A1-4082-A41F-9437F2E8BA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386A567-E01C-40A0-B734-559ACF3028A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4CED9532-723C-4C9D-8548-132355CDC4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588CBB5-021F-46C7-9859-389C57EB8F49}" type="slidenum">
              <a:rPr lang="zh-CN" altLang="en-US" sz="1300"/>
              <a:pPr>
                <a:spcBef>
                  <a:spcPct val="0"/>
                </a:spcBef>
              </a:pPr>
              <a:t>1</a:t>
            </a:fld>
            <a:endParaRPr lang="en-US" altLang="zh-CN" sz="13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2112926-D21D-4A26-8369-757149B75AE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37DAE301-4E18-4604-A43F-05B558445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</p:spPr>
        <p:txBody>
          <a:bodyPr/>
          <a:lstStyle/>
          <a:p>
            <a:pPr eaLnBrk="1" hangingPunct="1"/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143AC833-6E1C-42A9-B76C-50EF34F866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3231E0C-930E-4FCB-B070-1319705C39CF}" type="slidenum">
              <a:rPr lang="zh-CN" altLang="en-US" sz="1300"/>
              <a:pPr>
                <a:spcBef>
                  <a:spcPct val="0"/>
                </a:spcBef>
              </a:pPr>
              <a:t>10</a:t>
            </a:fld>
            <a:endParaRPr lang="en-US" altLang="zh-CN" sz="13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C7C62E4C-E198-4216-8E1A-0214AEB014F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C00C2EE3-9D9B-4F70-8924-B805E1AD30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52015DA3-05B4-4098-9D7F-CDD9A65661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1977929-80AC-4C95-BE68-6D047F8225BE}" type="slidenum">
              <a:rPr lang="zh-CN" altLang="en-US" sz="1300"/>
              <a:pPr>
                <a:spcBef>
                  <a:spcPct val="0"/>
                </a:spcBef>
              </a:pPr>
              <a:t>11</a:t>
            </a:fld>
            <a:endParaRPr lang="en-US" altLang="zh-CN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3197B056-B1C4-4313-AC5D-6750F77D7FB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E775F58B-AC9E-4265-8C39-715F0D585F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25CFB048-ED9F-4255-8D28-B8CE7BD96E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96541DA-C532-4E8A-BC7E-AEBFCED7D3EF}" type="slidenum">
              <a:rPr lang="zh-CN" altLang="en-US" sz="1300"/>
              <a:pPr>
                <a:spcBef>
                  <a:spcPct val="0"/>
                </a:spcBef>
              </a:pPr>
              <a:t>12</a:t>
            </a:fld>
            <a:endParaRPr lang="en-US" altLang="zh-CN" sz="13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502D8EA5-8269-4CB4-95C1-65FE5BF30A1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7DB3887F-0830-41CD-8856-6E92699C1C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0F100A72-2CE8-4AAD-880B-2EBB8348BE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FDBC258-1386-4ADA-8031-EE3F37C85B0E}" type="slidenum">
              <a:rPr lang="zh-CN" altLang="en-US" sz="1300"/>
              <a:pPr>
                <a:spcBef>
                  <a:spcPct val="0"/>
                </a:spcBef>
              </a:pPr>
              <a:t>13</a:t>
            </a:fld>
            <a:endParaRPr lang="en-US" altLang="zh-CN" sz="13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EE6DFD0C-C92D-4054-A473-C7576709175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FD3B18D2-5545-4A1C-8FBE-59BE170145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B4C665E2-82F5-43E4-A3FC-C47BD5EFCE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BE1B147-9F8C-4DA8-8B33-143A74D718D0}" type="slidenum">
              <a:rPr lang="zh-CN" altLang="en-US" sz="1300"/>
              <a:pPr>
                <a:spcBef>
                  <a:spcPct val="0"/>
                </a:spcBef>
              </a:pPr>
              <a:t>14</a:t>
            </a:fld>
            <a:endParaRPr lang="en-US" altLang="zh-CN" sz="13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1015B237-B4DA-47EB-85CE-F85D3635331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CCF67E71-8AFF-4FB3-A2DF-CBE5A14994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7AA2C8A5-AC3C-4837-82FA-BEE4860DCF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FDA89E8-C420-4648-8FB6-786933ACF423}" type="slidenum">
              <a:rPr lang="zh-CN" altLang="en-US" sz="1300"/>
              <a:pPr>
                <a:spcBef>
                  <a:spcPct val="0"/>
                </a:spcBef>
              </a:pPr>
              <a:t>15</a:t>
            </a:fld>
            <a:endParaRPr lang="en-US" altLang="zh-CN" sz="13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FECE83CC-8AE8-4612-96E3-FD06FFEEC72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783D05DC-793D-4C0C-B6F9-7362EFF35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数据的通讯方式决定了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RTK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系统的作用距离和工作稳定性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4BA762AF-B179-4E60-B1B2-BDBF09F0C2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87C17ED-BA0B-4B61-85AF-A4821C30B534}" type="slidenum">
              <a:rPr lang="zh-CN" altLang="en-US" sz="1300"/>
              <a:pPr>
                <a:spcBef>
                  <a:spcPct val="0"/>
                </a:spcBef>
              </a:pPr>
              <a:t>16</a:t>
            </a:fld>
            <a:endParaRPr lang="en-US" altLang="zh-CN" sz="13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D3CE1700-1CB9-466D-A848-EB2EE37B87F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44CEAD82-26D5-4813-9677-05D85CFCD0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D1116FA8-41E2-4B10-9B98-6B069D2197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1454676-433F-4B5C-80E6-A6D405D8E1F9}" type="slidenum">
              <a:rPr lang="zh-CN" altLang="en-US" sz="1300"/>
              <a:pPr>
                <a:spcBef>
                  <a:spcPct val="0"/>
                </a:spcBef>
              </a:pPr>
              <a:t>17</a:t>
            </a:fld>
            <a:endParaRPr lang="en-US" altLang="zh-CN" sz="13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CAAE634F-917E-4F2C-AB5C-4D917DB7013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B4C187AA-B145-4925-A2D2-721F8B57C0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D9590C19-785F-4CEB-ADB9-23BDC7AFD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3A4809F-2A6E-47F2-BF14-9A2E0056B742}" type="slidenum">
              <a:rPr lang="zh-CN" altLang="en-US" sz="1300"/>
              <a:pPr>
                <a:spcBef>
                  <a:spcPct val="0"/>
                </a:spcBef>
              </a:pPr>
              <a:t>18</a:t>
            </a:fld>
            <a:endParaRPr lang="en-US" altLang="zh-CN" sz="13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4A9070D9-C469-439F-AD43-5B6D57AC200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E08F1796-C09E-4B93-B9AC-47771F19D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/>
              <a:t>GSM</a:t>
            </a:r>
            <a:r>
              <a:rPr lang="zh-CN" altLang="en-US"/>
              <a:t>电台借助</a:t>
            </a:r>
            <a:r>
              <a:rPr lang="en-US" altLang="zh-CN"/>
              <a:t>GSM</a:t>
            </a:r>
            <a:r>
              <a:rPr lang="zh-CN" altLang="en-US"/>
              <a:t>通讯网络，通过</a:t>
            </a:r>
            <a:r>
              <a:rPr lang="en-US" altLang="zh-CN"/>
              <a:t>GSM</a:t>
            </a:r>
            <a:r>
              <a:rPr lang="zh-CN" altLang="en-US"/>
              <a:t>的无线调制解调器实现实时数据传输，传输方式相当与蜂窝式数字移动电话。具有以下优点：</a:t>
            </a:r>
          </a:p>
          <a:p>
            <a:pPr eaLnBrk="1" hangingPunct="1"/>
            <a:r>
              <a:rPr lang="zh-CN" altLang="en-US"/>
              <a:t>实时性非常好。以</a:t>
            </a:r>
            <a:r>
              <a:rPr lang="en-US" altLang="zh-CN"/>
              <a:t>9600</a:t>
            </a:r>
            <a:r>
              <a:rPr lang="zh-CN" altLang="en-US"/>
              <a:t>波特率在通讯双方之间传输异步数据，相比于</a:t>
            </a:r>
            <a:r>
              <a:rPr lang="en-US" altLang="zh-CN"/>
              <a:t>GPRS</a:t>
            </a:r>
            <a:r>
              <a:rPr lang="zh-CN" altLang="en-US"/>
              <a:t>和短消息方式，几乎没有延迟时间。</a:t>
            </a:r>
          </a:p>
          <a:p>
            <a:pPr eaLnBrk="1" hangingPunct="1"/>
            <a:r>
              <a:rPr lang="zh-CN" altLang="en-US"/>
              <a:t>数据链传输距离没有限制。只要有手机信号的地方，通讯双方哪怕相隔几千公里，仍然可以进行实时数据通讯，唯一限制</a:t>
            </a:r>
            <a:r>
              <a:rPr lang="en-US" altLang="zh-CN"/>
              <a:t>RTK</a:t>
            </a:r>
            <a:r>
              <a:rPr lang="zh-CN" altLang="en-US"/>
              <a:t>初始化能否完成的要素就是主板的解算能力，即数学模型能否计算出来。</a:t>
            </a:r>
          </a:p>
          <a:p>
            <a:pPr eaLnBrk="1" hangingPunct="1"/>
            <a:r>
              <a:rPr lang="zh-CN" altLang="en-US"/>
              <a:t>由于数据链采用了数字式通信，抗干扰能力强。无论是在高楼林立的城市，还是在偏远的乡村，都不影响通讯的质量。</a:t>
            </a:r>
          </a:p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456570AB-B079-4A48-9E5E-68D3134D5C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2048176-9317-4282-A828-C9B25C7515AE}" type="slidenum">
              <a:rPr lang="zh-CN" altLang="en-US" sz="1300"/>
              <a:pPr>
                <a:spcBef>
                  <a:spcPct val="0"/>
                </a:spcBef>
              </a:pPr>
              <a:t>19</a:t>
            </a:fld>
            <a:endParaRPr lang="en-US" altLang="zh-CN" sz="13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F96EDCBA-9BBF-4A12-A975-E1A23C310BA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74867F42-8C29-4481-B383-E4C233F460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GPRS</a:t>
            </a:r>
            <a:r>
              <a:rPr lang="zh-CN" altLang="en-US"/>
              <a:t>是</a:t>
            </a:r>
            <a:r>
              <a:rPr lang="zh-CN" altLang="en-US">
                <a:latin typeface="Arial" panose="020B0604020202020204" pitchFamily="34" charset="0"/>
              </a:rPr>
              <a:t>“</a:t>
            </a:r>
            <a:r>
              <a:rPr lang="zh-CN" altLang="en-US"/>
              <a:t>通用分组无线业务</a:t>
            </a:r>
            <a:r>
              <a:rPr lang="en-US" altLang="zh-CN"/>
              <a:t>(General Packet Radio Services)</a:t>
            </a:r>
            <a:r>
              <a:rPr lang="en-US" altLang="zh-CN">
                <a:latin typeface="Arial" panose="020B0604020202020204" pitchFamily="34" charset="0"/>
              </a:rPr>
              <a:t>”</a:t>
            </a:r>
            <a:r>
              <a:rPr lang="zh-CN" altLang="en-US"/>
              <a:t>的英文缩写，是一种新型的分组数据传输业务。</a:t>
            </a:r>
          </a:p>
          <a:p>
            <a:pPr eaLnBrk="1" hangingPunct="1"/>
            <a:r>
              <a:rPr lang="en-US" altLang="zh-CN"/>
              <a:t>--- </a:t>
            </a:r>
            <a:r>
              <a:rPr lang="zh-CN" altLang="en-US"/>
              <a:t>它在现有的</a:t>
            </a:r>
            <a:r>
              <a:rPr lang="en-US" altLang="zh-CN"/>
              <a:t>GSM</a:t>
            </a:r>
            <a:r>
              <a:rPr lang="zh-CN" altLang="en-US"/>
              <a:t>网络的基础上增加一些硬件设备和软件升级，形成一个新的网络逻辑实体，并以分组交换技术为基础，采用</a:t>
            </a:r>
            <a:r>
              <a:rPr lang="en-US" altLang="zh-CN"/>
              <a:t>IP</a:t>
            </a:r>
            <a:r>
              <a:rPr lang="zh-CN" altLang="en-US"/>
              <a:t>数据网络协议，使现有</a:t>
            </a:r>
            <a:r>
              <a:rPr lang="en-US" altLang="zh-CN"/>
              <a:t>GSM</a:t>
            </a:r>
            <a:r>
              <a:rPr lang="zh-CN" altLang="en-US"/>
              <a:t>网的数据业务突破了最高速率为 </a:t>
            </a:r>
            <a:r>
              <a:rPr lang="en-US" altLang="zh-CN"/>
              <a:t>9.6kbit/s </a:t>
            </a:r>
            <a:r>
              <a:rPr lang="zh-CN" altLang="en-US"/>
              <a:t>的限制，最高数据速率可达 </a:t>
            </a:r>
            <a:r>
              <a:rPr lang="en-US" altLang="zh-CN"/>
              <a:t>170kbit/s </a:t>
            </a:r>
            <a:r>
              <a:rPr lang="zh-CN" altLang="en-US"/>
              <a:t>。用户通过</a:t>
            </a:r>
            <a:r>
              <a:rPr lang="en-US" altLang="zh-CN"/>
              <a:t>GPRS</a:t>
            </a:r>
            <a:r>
              <a:rPr lang="zh-CN" altLang="en-US"/>
              <a:t>可以在移动状态下使用各种高速数据业务，包括收发电子邮件，因特网浏览等</a:t>
            </a:r>
            <a:r>
              <a:rPr lang="en-US" altLang="zh-CN"/>
              <a:t>IP</a:t>
            </a:r>
            <a:r>
              <a:rPr lang="zh-CN" altLang="en-US"/>
              <a:t>业务功能。</a:t>
            </a:r>
          </a:p>
          <a:p>
            <a:pPr eaLnBrk="1" hangingPunct="1"/>
            <a:r>
              <a:rPr lang="en-US" altLang="zh-CN"/>
              <a:t>GPSRTK</a:t>
            </a:r>
            <a:r>
              <a:rPr lang="zh-CN" altLang="en-US"/>
              <a:t>用</a:t>
            </a:r>
            <a:r>
              <a:rPr lang="en-US" altLang="zh-CN"/>
              <a:t>GPRS</a:t>
            </a:r>
            <a:r>
              <a:rPr lang="zh-CN" altLang="en-US"/>
              <a:t>数据链替代了电台作业模式下的电台数据链，使得作用距离无限延长。使得任何地点的移动站用户都可以方便的享受</a:t>
            </a:r>
            <a:r>
              <a:rPr lang="en-US" altLang="zh-CN"/>
              <a:t>RTK</a:t>
            </a:r>
            <a:r>
              <a:rPr lang="zh-CN" altLang="en-US"/>
              <a:t>基站提供的数据服务。</a:t>
            </a:r>
            <a:endParaRPr lang="en-US" altLang="zh-CN"/>
          </a:p>
          <a:p>
            <a:pPr eaLnBrk="1" hangingPunct="1"/>
            <a:r>
              <a:rPr lang="zh-CN" altLang="en-US"/>
              <a:t>第二种，在</a:t>
            </a:r>
            <a:r>
              <a:rPr lang="en-US" altLang="zh-CN"/>
              <a:t>GPS</a:t>
            </a:r>
            <a:r>
              <a:rPr lang="zh-CN" altLang="en-US"/>
              <a:t>基准站中装入带有</a:t>
            </a:r>
            <a:r>
              <a:rPr lang="en-US" altLang="zh-CN"/>
              <a:t>GPRS</a:t>
            </a:r>
            <a:r>
              <a:rPr lang="zh-CN" altLang="en-US"/>
              <a:t>功能的手机卡，然后建立</a:t>
            </a:r>
            <a:r>
              <a:rPr lang="en-US" altLang="zh-CN"/>
              <a:t>GPRS</a:t>
            </a:r>
            <a:r>
              <a:rPr lang="zh-CN" altLang="en-US"/>
              <a:t>服务器（由设备商提供服务器所需程序），通过服务器向外发送</a:t>
            </a:r>
            <a:r>
              <a:rPr lang="en-US" altLang="zh-CN"/>
              <a:t>GPS</a:t>
            </a:r>
            <a:r>
              <a:rPr lang="zh-CN" altLang="en-US"/>
              <a:t>数据，然后用带有</a:t>
            </a:r>
            <a:r>
              <a:rPr lang="en-US" altLang="zh-CN"/>
              <a:t>GPRS</a:t>
            </a:r>
            <a:r>
              <a:rPr lang="zh-CN" altLang="en-US"/>
              <a:t>的</a:t>
            </a:r>
            <a:r>
              <a:rPr lang="en-US" altLang="zh-CN"/>
              <a:t>RTK</a:t>
            </a:r>
            <a:r>
              <a:rPr lang="zh-CN" altLang="en-US"/>
              <a:t>移动站进行接收数据，构成</a:t>
            </a:r>
            <a:r>
              <a:rPr lang="en-US" altLang="zh-CN"/>
              <a:t>GPS</a:t>
            </a:r>
            <a:r>
              <a:rPr lang="zh-CN" altLang="en-US"/>
              <a:t>数据链。其网连接模式如下图：</a:t>
            </a:r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60DCB85B-BF74-4DF1-972B-9D0B3F52FC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5840B62-A8D4-4A9E-9EA4-5702051F96BC}" type="slidenum">
              <a:rPr lang="zh-CN" altLang="en-US" sz="1300"/>
              <a:pPr>
                <a:spcBef>
                  <a:spcPct val="0"/>
                </a:spcBef>
              </a:pPr>
              <a:t>2</a:t>
            </a:fld>
            <a:endParaRPr lang="en-US" altLang="zh-CN" sz="13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95642F62-01F0-405B-BE7A-546E85FEABD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3759A51-3F1A-43C5-95E6-EA3553D1EF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E920EA5A-3026-4229-8A81-7B50A58D7C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03E5FBA-384F-4212-BB37-B790ADFC7941}" type="slidenum">
              <a:rPr lang="zh-CN" altLang="en-US" sz="1300"/>
              <a:pPr>
                <a:spcBef>
                  <a:spcPct val="0"/>
                </a:spcBef>
              </a:pPr>
              <a:t>20</a:t>
            </a:fld>
            <a:endParaRPr lang="en-US" altLang="zh-CN" sz="13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29694C5B-D25D-4B48-B5C4-D414FFD7226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228035AC-F502-4E30-B105-AA291FE978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6F91151A-FF62-4136-9D12-F8093D71A4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EC1B416-5E9B-4AAD-B404-61A6F3AA9F07}" type="slidenum">
              <a:rPr lang="zh-CN" altLang="en-US" sz="1300"/>
              <a:pPr>
                <a:spcBef>
                  <a:spcPct val="0"/>
                </a:spcBef>
              </a:pPr>
              <a:t>21</a:t>
            </a:fld>
            <a:endParaRPr lang="en-US" altLang="zh-CN" sz="13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8DEAF512-2D82-4E1A-AA65-07FC5B1C0B4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F079041A-20AA-4CDF-B17A-D1788B04D7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8AE8994E-9DAD-4B85-A5B8-89304E078C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1F283C6-8EAF-4BF0-ADBB-770CCFC0B284}" type="slidenum">
              <a:rPr lang="zh-CN" altLang="en-US" sz="1300"/>
              <a:pPr>
                <a:spcBef>
                  <a:spcPct val="0"/>
                </a:spcBef>
              </a:pPr>
              <a:t>22</a:t>
            </a:fld>
            <a:endParaRPr lang="en-US" altLang="zh-CN" sz="13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E0F2D6A-378A-43A0-8087-47B859C2B10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6584FF36-17DF-4392-A30C-CC62B87D20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lvl="3" eaLnBrk="1" hangingPunct="1"/>
            <a:r>
              <a:rPr lang="zh-CN" altLang="en-US" b="1"/>
              <a:t>分离出的误差：卫星轨道、卫星钟差</a:t>
            </a:r>
          </a:p>
          <a:p>
            <a:pPr lvl="3" eaLnBrk="1" hangingPunct="1"/>
            <a:r>
              <a:rPr lang="zh-CN" altLang="en-US" b="1"/>
              <a:t>建立误差与位置的关系模型：大气折射</a:t>
            </a:r>
          </a:p>
          <a:p>
            <a:pPr lvl="3" eaLnBrk="1" hangingPunct="1"/>
            <a:endParaRPr lang="zh-CN" altLang="en-US" b="1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20151C4A-9DF8-4A7D-A7C5-0664F6B00A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F33E885-500F-4D1E-9D80-35B235F85E56}" type="slidenum">
              <a:rPr lang="zh-CN" altLang="en-US" sz="1300"/>
              <a:pPr>
                <a:spcBef>
                  <a:spcPct val="0"/>
                </a:spcBef>
              </a:pPr>
              <a:t>23</a:t>
            </a:fld>
            <a:endParaRPr lang="en-US" altLang="zh-CN" sz="13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388E4A9-F106-4194-A7CC-DB2ED58DE9D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CE751FE6-46B0-4D1F-B6B6-C3753D70DB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观测量：伪距、载波相位、电离层延时的双频量测结果</a:t>
            </a:r>
          </a:p>
          <a:p>
            <a:pPr eaLnBrk="1" hangingPunct="1"/>
            <a:r>
              <a:rPr lang="zh-CN" altLang="en-US"/>
              <a:t>中心站处理结果：三项误差改正－－星历误差、卫星钟误差、电离层时间延迟改正模型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5366A7EF-5421-4466-A338-520FED4633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5564A5D-60C3-4724-A1B4-858EB6F62DB0}" type="slidenum">
              <a:rPr lang="zh-CN" altLang="en-US" sz="1300"/>
              <a:pPr>
                <a:spcBef>
                  <a:spcPct val="0"/>
                </a:spcBef>
              </a:pPr>
              <a:t>24</a:t>
            </a:fld>
            <a:endParaRPr lang="en-US" altLang="zh-CN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92CB2DEF-BF98-49E9-9C47-52A9467A757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26C18A3E-C363-4C2D-A490-3702173026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8CEF2A99-E675-4894-B5C0-162A160DC1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3B0F1EB-6064-4789-BF2A-B7864C649F0F}" type="slidenum">
              <a:rPr lang="zh-CN" altLang="en-US" sz="1300"/>
              <a:pPr>
                <a:spcBef>
                  <a:spcPct val="0"/>
                </a:spcBef>
              </a:pPr>
              <a:t>25</a:t>
            </a:fld>
            <a:endParaRPr lang="en-US" altLang="zh-CN" sz="13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EEFC51B8-2CA3-4E80-9976-881C95E894A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48B8EE29-479A-4093-A305-B7FA850886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5D83E450-6533-44D8-BB94-79F0406FFE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E2C609F-1CCF-4675-81B3-05ED71486176}" type="slidenum">
              <a:rPr lang="zh-CN" altLang="en-US" sz="1300"/>
              <a:pPr>
                <a:spcBef>
                  <a:spcPct val="0"/>
                </a:spcBef>
              </a:pPr>
              <a:t>26</a:t>
            </a:fld>
            <a:endParaRPr lang="en-US" altLang="zh-CN" sz="1300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2E94D808-1C58-4F90-8D08-0C1F21E139D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583D16B8-8F0C-4E0F-9D24-5B0CCBED02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8B431C29-8379-4A3E-BD12-2561711F18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687D479-C648-4C5D-88CE-EBC60724120A}" type="slidenum">
              <a:rPr lang="zh-CN" altLang="en-US" sz="1300"/>
              <a:pPr>
                <a:spcBef>
                  <a:spcPct val="0"/>
                </a:spcBef>
              </a:pPr>
              <a:t>27</a:t>
            </a:fld>
            <a:endParaRPr lang="en-US" altLang="zh-CN" sz="1300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3D0E27B8-BA3F-46FB-9083-C4638AABA27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8EDBA33E-1DB0-428F-9D9C-98BE4A9103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9ED5EDF4-EDE5-4CDA-BB91-9C39C0FFF7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B9E8FD1-2772-45A9-B67B-5A3B356522BE}" type="slidenum">
              <a:rPr lang="zh-CN" altLang="en-US" sz="1300"/>
              <a:pPr>
                <a:spcBef>
                  <a:spcPct val="0"/>
                </a:spcBef>
              </a:pPr>
              <a:t>28</a:t>
            </a:fld>
            <a:endParaRPr lang="en-US" altLang="zh-CN" sz="13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7A3F2BEE-EABE-4AD1-9E9B-48820B2654C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6B48ED64-5B5A-4DFB-9974-49429541C9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612F8021-4334-4ABD-AAA7-ED11A441A2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79AABD1-4138-434A-9A47-911686FEA85B}" type="slidenum">
              <a:rPr lang="zh-CN" altLang="en-US" sz="1300"/>
              <a:pPr>
                <a:spcBef>
                  <a:spcPct val="0"/>
                </a:spcBef>
              </a:pPr>
              <a:t>29</a:t>
            </a:fld>
            <a:endParaRPr lang="en-US" altLang="zh-CN" sz="13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DAB8800F-8228-4F2B-AB74-5E81729C8A5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5E81B92D-8F10-41FA-B2B6-9472140FF5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C8793A4B-D613-4953-91D1-D68351DC6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560D0BF-06E0-49CE-8FBB-0080161DCEB6}" type="slidenum">
              <a:rPr lang="zh-CN" altLang="en-US" sz="1300"/>
              <a:pPr>
                <a:spcBef>
                  <a:spcPct val="0"/>
                </a:spcBef>
              </a:pPr>
              <a:t>3</a:t>
            </a:fld>
            <a:endParaRPr lang="en-US" altLang="zh-CN" sz="13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6CBA5C36-9B5A-4CB7-B27C-1CD6D6E3749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745F1CAF-3980-4972-84BB-3CEF36AA53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0FD2E3FB-1C8B-42DC-8C90-1DD91D3403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DACBBF4-E2D2-48B7-B8C5-EAEB050AF79A}" type="slidenum">
              <a:rPr lang="zh-CN" altLang="en-US" sz="1300"/>
              <a:pPr>
                <a:spcBef>
                  <a:spcPct val="0"/>
                </a:spcBef>
              </a:pPr>
              <a:t>31</a:t>
            </a:fld>
            <a:endParaRPr lang="en-US" altLang="zh-CN" sz="1300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D8EAF71B-AD2B-46F5-B667-49DD5EB7C7A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5A8A8077-6975-4646-B7A5-013CC81EDD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7D8444C1-148A-4C95-AE43-99F093D0A7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C4EA27B-98F1-4051-9E4C-7F288CE8913F}" type="slidenum">
              <a:rPr lang="zh-CN" altLang="en-US" sz="1300"/>
              <a:pPr>
                <a:spcBef>
                  <a:spcPct val="0"/>
                </a:spcBef>
              </a:pPr>
              <a:t>4</a:t>
            </a:fld>
            <a:endParaRPr lang="en-US" altLang="zh-CN" sz="13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D7C1FA89-13B7-46A7-9FB4-B4AE3B74045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2B08FFB1-7787-4440-B0DD-D6738F8E6E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</p:spPr>
        <p:txBody>
          <a:bodyPr/>
          <a:lstStyle/>
          <a:p>
            <a:pPr eaLnBrk="1" hangingPunct="1"/>
            <a:r>
              <a:rPr lang="en-US" altLang="zh-CN"/>
              <a:t>GPS</a:t>
            </a:r>
            <a:r>
              <a:rPr lang="zh-CN" altLang="en-US"/>
              <a:t>的误差来源及其影响将在第七章较详细介绍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63ECD3D2-F312-49B1-AB19-F42E197939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A74B70E-9609-4562-AF63-2019BA3386EA}" type="slidenum">
              <a:rPr lang="zh-CN" altLang="en-US" sz="1300"/>
              <a:pPr>
                <a:spcBef>
                  <a:spcPct val="0"/>
                </a:spcBef>
              </a:pPr>
              <a:t>5</a:t>
            </a:fld>
            <a:endParaRPr lang="en-US" altLang="zh-CN" sz="13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58E33FB-2718-4F02-9BF7-4E03822D434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3034006E-6F03-4DED-8724-B1FC0CA27E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91C3948-F80B-4E9F-8B3B-8B605F379C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B131D8B-13DF-4022-AA37-8CD26155E9A4}" type="slidenum">
              <a:rPr lang="zh-CN" altLang="en-US" sz="1300"/>
              <a:pPr>
                <a:spcBef>
                  <a:spcPct val="0"/>
                </a:spcBef>
              </a:pPr>
              <a:t>6</a:t>
            </a:fld>
            <a:endParaRPr lang="en-US" altLang="zh-CN" sz="13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9BC61DA1-A52A-4EF6-8857-41764976478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7CFAE3F4-2FAA-48D1-AC16-A73591C92A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E9D081A2-AD94-4B87-974E-134E42F052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FE30675-1608-49AF-8C49-F53BDD5561FB}" type="slidenum">
              <a:rPr lang="zh-CN" altLang="en-US" sz="1300"/>
              <a:pPr>
                <a:spcBef>
                  <a:spcPct val="0"/>
                </a:spcBef>
              </a:pPr>
              <a:t>7</a:t>
            </a:fld>
            <a:endParaRPr lang="en-US" altLang="zh-CN" sz="13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E0057694-A599-40B6-8D8E-9D81590FEDB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3E88E92C-DAB4-430D-B1A5-F411CCD651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FD18779B-13E6-4CB2-BE4C-A9AC58F1C4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6189D58-15B3-44D2-9083-D66EF9460F87}" type="slidenum">
              <a:rPr lang="zh-CN" altLang="en-US" sz="1300"/>
              <a:pPr>
                <a:spcBef>
                  <a:spcPct val="0"/>
                </a:spcBef>
              </a:pPr>
              <a:t>8</a:t>
            </a:fld>
            <a:endParaRPr lang="en-US" altLang="zh-CN" sz="13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992C4DD3-D1EB-45F2-9129-6B753A5513D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B904B366-A976-46B2-8BB5-1D5136CBFE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B9CD789E-FF7E-4F20-B4DB-8633DA76D0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594F345-4427-435F-BE2F-9690EB09D7D2}" type="slidenum">
              <a:rPr lang="zh-CN" altLang="en-US" sz="1300"/>
              <a:pPr>
                <a:spcBef>
                  <a:spcPct val="0"/>
                </a:spcBef>
              </a:pPr>
              <a:t>9</a:t>
            </a:fld>
            <a:endParaRPr lang="en-US" altLang="zh-CN" sz="13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9EF9BF1D-F597-4218-8D25-755AE623347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D01E138A-8143-4CAF-A22C-F8FD1158F8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>
            <a:extLst>
              <a:ext uri="{FF2B5EF4-FFF2-40B4-BE49-F238E27FC236}">
                <a16:creationId xmlns:a16="http://schemas.microsoft.com/office/drawing/2014/main" id="{1B65CBF4-4759-4156-BDF6-A6BB51D4F4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4149725"/>
            <a:ext cx="8610600" cy="0"/>
          </a:xfrm>
          <a:prstGeom prst="line">
            <a:avLst/>
          </a:prstGeom>
          <a:noFill/>
          <a:ln w="666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27E99A82-3675-4704-8B4F-6E617219705F}"/>
              </a:ext>
            </a:extLst>
          </p:cNvPr>
          <p:cNvGrpSpPr>
            <a:grpSpLocks/>
          </p:cNvGrpSpPr>
          <p:nvPr/>
        </p:nvGrpSpPr>
        <p:grpSpPr bwMode="auto">
          <a:xfrm>
            <a:off x="6516688" y="1484313"/>
            <a:ext cx="2286000" cy="2514600"/>
            <a:chOff x="144" y="912"/>
            <a:chExt cx="1440" cy="1584"/>
          </a:xfrm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55781073-B621-451A-A5A1-A6555CAEF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912"/>
              <a:ext cx="52" cy="97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14500A37-4EA9-436D-A924-BCA00C1B4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" y="912"/>
              <a:ext cx="52" cy="86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6C5F909C-6BC9-43E3-8D3D-2430EBB46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" y="912"/>
              <a:ext cx="52" cy="73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D6DF9412-9A80-4763-9B91-13F16E606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" y="912"/>
              <a:ext cx="52" cy="6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05B65F19-134A-40A0-AB09-0DC3FB3B7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" y="912"/>
              <a:ext cx="52" cy="4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C0CCE79A-54C3-4480-BB94-62026F2C9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" y="912"/>
              <a:ext cx="52" cy="36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65C5FBF3-B0DC-4451-92B9-4398BABD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" y="912"/>
              <a:ext cx="52" cy="2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3" name="Rectangle 16">
              <a:extLst>
                <a:ext uri="{FF2B5EF4-FFF2-40B4-BE49-F238E27FC236}">
                  <a16:creationId xmlns:a16="http://schemas.microsoft.com/office/drawing/2014/main" id="{72FF7AB2-E05E-454F-8507-9F3CE733E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12"/>
              <a:ext cx="52" cy="1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4" name="Rectangle 17">
              <a:extLst>
                <a:ext uri="{FF2B5EF4-FFF2-40B4-BE49-F238E27FC236}">
                  <a16:creationId xmlns:a16="http://schemas.microsoft.com/office/drawing/2014/main" id="{7B20F5BC-9DED-4425-939D-FA51586C8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" y="912"/>
              <a:ext cx="49" cy="10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E0C3A2D4-CB03-45C7-9443-5F76F1595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" y="912"/>
              <a:ext cx="49" cy="1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6" name="Rectangle 19">
              <a:extLst>
                <a:ext uri="{FF2B5EF4-FFF2-40B4-BE49-F238E27FC236}">
                  <a16:creationId xmlns:a16="http://schemas.microsoft.com/office/drawing/2014/main" id="{DD17003F-7183-4FC9-8B4F-B0F80DDF0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" y="912"/>
              <a:ext cx="49" cy="13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7" name="Rectangle 20">
              <a:extLst>
                <a:ext uri="{FF2B5EF4-FFF2-40B4-BE49-F238E27FC236}">
                  <a16:creationId xmlns:a16="http://schemas.microsoft.com/office/drawing/2014/main" id="{13459811-EF20-4204-811A-7A3A086A2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912"/>
              <a:ext cx="52" cy="14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8" name="Rectangle 21">
              <a:extLst>
                <a:ext uri="{FF2B5EF4-FFF2-40B4-BE49-F238E27FC236}">
                  <a16:creationId xmlns:a16="http://schemas.microsoft.com/office/drawing/2014/main" id="{0CC982CE-DE8A-4E17-B5FB-9332AD6DE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" y="912"/>
              <a:ext cx="49" cy="15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1DBE2EC8-F55C-4910-8CA3-28FC57331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9075"/>
            <a:ext cx="3563938" cy="71438"/>
          </a:xfrm>
          <a:prstGeom prst="rect">
            <a:avLst/>
          </a:prstGeom>
          <a:gradFill rotWithShape="1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5EDA394E-6CF0-449B-B7AC-CDC74F574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6381750"/>
            <a:ext cx="55800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000">
                <a:solidFill>
                  <a:schemeClr val="bg2"/>
                </a:solidFill>
                <a:ea typeface="华文细黑" panose="02010600040101010101" pitchFamily="2" charset="-122"/>
              </a:rPr>
              <a:t>福建师范大学</a:t>
            </a:r>
            <a:r>
              <a:rPr lang="zh-CN" altLang="en-US" sz="2000">
                <a:solidFill>
                  <a:schemeClr val="bg2"/>
                </a:solidFill>
              </a:rPr>
              <a:t>　　</a:t>
            </a:r>
            <a:r>
              <a:rPr lang="zh-CN" altLang="en-US" sz="2000">
                <a:solidFill>
                  <a:schemeClr val="bg2"/>
                </a:solidFill>
                <a:ea typeface="华文行楷" panose="02010800040101010101" pitchFamily="2" charset="-122"/>
              </a:rPr>
              <a:t>地理科学学院</a:t>
            </a:r>
            <a:r>
              <a:rPr lang="zh-CN" altLang="en-US">
                <a:solidFill>
                  <a:schemeClr val="bg2"/>
                </a:solidFill>
                <a:ea typeface="华文新魏" panose="02010800040101010101" pitchFamily="2" charset="-122"/>
              </a:rPr>
              <a:t>　地球信息科学系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04825" y="1700213"/>
            <a:ext cx="5867400" cy="2286000"/>
          </a:xfrm>
        </p:spPr>
        <p:txBody>
          <a:bodyPr/>
          <a:lstStyle>
            <a:lvl1pPr>
              <a:defRPr sz="45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5791200" cy="14478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 b="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76C147D-6472-49F1-896E-EC2845073B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F88492EE-4E73-41E6-9AEE-CB3DBE5E59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0AE20DC9-C880-4D7A-B678-AC0C676014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2E3EF4-347D-401D-92E7-39A9B1AD2B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269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D1235B5-538F-4FB0-90FA-62EC6AE19ED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6647221-E00B-4E18-8DB3-438AE9A6C73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9AB99-EB51-4001-9509-6ADC5ADDC9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5145B321-96ED-4B60-8FBD-7A84205125E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4326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34200" y="117475"/>
            <a:ext cx="1752600" cy="5978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117475"/>
            <a:ext cx="5105400" cy="5978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CA75BA7-F1D0-42B6-8DAB-4DAC248FC6B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0270BA3-F8B6-4926-A5AB-43FDAD8005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2FE5D5-84A3-4522-B2EF-554B366502D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EE41D128-7765-4827-B445-9CE5DAA204C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7746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117475"/>
            <a:ext cx="7010400" cy="115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676400" y="1700213"/>
            <a:ext cx="3429000" cy="43957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57800" y="1700213"/>
            <a:ext cx="3429000" cy="43957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078FC2-9E8D-47E5-BEFB-54CE5381F7E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188384-6736-45CB-B2F8-5D6AA956770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AAF7F-E212-461C-A5E1-C7BE15433C6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08002518-C867-4366-BBFA-E28427DAEFA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818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117475"/>
            <a:ext cx="7010400" cy="115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676400" y="1700213"/>
            <a:ext cx="3429000" cy="43957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257800" y="1700213"/>
            <a:ext cx="3429000" cy="2120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257800" y="3973513"/>
            <a:ext cx="3429000" cy="2122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D3D07AA-8481-4CC5-8E6B-FE98F7AAE9D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5574A37-9A3E-4225-B967-A0C6F31879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0DC39-26DC-401C-8446-CF590B7AAA2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CD82488F-98B2-438B-99C9-1E4369733606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4164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0639580-B36A-46D8-ADD6-0D45D1FD577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533AA8-743F-490B-90B7-9EC874FD3A5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9C02BC-B016-4498-BDD8-06B47DE98B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ACAE3086-3C3E-448C-94D9-13F8D722F0F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452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22E6510-DB0C-41A0-8820-DB3A94EDD1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E0B2F1A-D6DD-47D0-AB2C-2BC6CFDA5E1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A91B3-6222-44CC-9247-5ADEDD1A8D4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2F661B3E-40FE-4A9A-88F7-9B43CA744CE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704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1700213"/>
            <a:ext cx="3429000" cy="4395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57800" y="1700213"/>
            <a:ext cx="3429000" cy="4395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B8900-7E71-4B74-B8E4-80192151BAA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20BFE3-8972-427D-AED3-CDAD503DD0A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5517D-C99F-431A-A1E3-6893693852C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C9F019CD-0965-4AD4-90EE-08232F5DDE4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2992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6C51B3E-7C52-4533-A9BB-F8F53D38B03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6DE2AEE-904D-4264-882F-C072C861E87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992648-97AE-4BA6-984D-E1D19472608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00241006-B34E-4288-ACCE-5310EA6E267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331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A28B963-0EF0-48AA-AAA6-043DCB8CCD9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7795A56-4291-47D5-8164-BF016B3027E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BFFC9-FBE6-4E4B-9EBF-A1EB6468206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7278E1AF-91EE-490C-A10B-42D8EE3D9E65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2726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CF8263B-A0C1-4FE7-A185-A80FDEBBFA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E5A4604-848F-484E-BDEC-00E49B0F687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5ECC8-336F-4C02-A678-58032C604F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169F7631-9EA3-4446-A3EE-330B22080BD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948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860741-BA1F-4B20-9708-62293EDB78F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29EA6B-4D4E-40FA-BFEF-12285934461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33AE77-8BB5-4291-9F71-40F1220055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28F34DE7-9465-435A-B647-9244A5B3F4E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258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3EE538-88C4-40C8-8B53-5C121F413D0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389574-1135-4C35-AD5F-E203F5176FB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F857B2-C8B5-4D52-8FE1-1A7ADE645EB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6C7DD4D3-31A6-42A6-A429-4776FEC5E92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4919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DCA4DE4-CA2F-4199-8656-40370DE2DD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117475"/>
            <a:ext cx="7010400" cy="115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2624C4B-ECAE-427E-AE70-7BB4AB683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76400" y="1700213"/>
            <a:ext cx="7010400" cy="439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DD254BAD-6C1C-4B5A-B652-137E4E3D8E6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DF11ADC6-311E-475A-94B7-6BC9A80FEA0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CD5D55-5418-4AB5-B370-245BC02839F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F5857669-69C5-40C8-A9FC-E333F2C8E0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3350" y="1370013"/>
            <a:ext cx="7507288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31" name="Group 7">
            <a:extLst>
              <a:ext uri="{FF2B5EF4-FFF2-40B4-BE49-F238E27FC236}">
                <a16:creationId xmlns:a16="http://schemas.microsoft.com/office/drawing/2014/main" id="{65488119-695E-478D-97C8-30292088995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107950" y="44450"/>
            <a:ext cx="1246188" cy="1371600"/>
            <a:chOff x="144" y="288"/>
            <a:chExt cx="785" cy="864"/>
          </a:xfrm>
        </p:grpSpPr>
        <p:sp>
          <p:nvSpPr>
            <p:cNvPr id="1036" name="Rectangle 8">
              <a:extLst>
                <a:ext uri="{FF2B5EF4-FFF2-40B4-BE49-F238E27FC236}">
                  <a16:creationId xmlns:a16="http://schemas.microsoft.com/office/drawing/2014/main" id="{7C0DBDE8-91FA-4D2C-86E5-1674A93A0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" y="288"/>
              <a:ext cx="28" cy="5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7" name="Rectangle 9">
              <a:extLst>
                <a:ext uri="{FF2B5EF4-FFF2-40B4-BE49-F238E27FC236}">
                  <a16:creationId xmlns:a16="http://schemas.microsoft.com/office/drawing/2014/main" id="{098916F4-8009-438D-B3B0-454DCE442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" y="288"/>
              <a:ext cx="28" cy="47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8" name="Rectangle 10">
              <a:extLst>
                <a:ext uri="{FF2B5EF4-FFF2-40B4-BE49-F238E27FC236}">
                  <a16:creationId xmlns:a16="http://schemas.microsoft.com/office/drawing/2014/main" id="{11A26AC3-CB05-4488-A6A6-1C644F8C2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" y="289"/>
              <a:ext cx="28" cy="4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9" name="Rectangle 11">
              <a:extLst>
                <a:ext uri="{FF2B5EF4-FFF2-40B4-BE49-F238E27FC236}">
                  <a16:creationId xmlns:a16="http://schemas.microsoft.com/office/drawing/2014/main" id="{143E573C-36C4-45B0-BFFF-28224DA41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" y="288"/>
              <a:ext cx="28" cy="33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0" name="Rectangle 12">
              <a:extLst>
                <a:ext uri="{FF2B5EF4-FFF2-40B4-BE49-F238E27FC236}">
                  <a16:creationId xmlns:a16="http://schemas.microsoft.com/office/drawing/2014/main" id="{A1A5561D-490A-42C3-8C15-E9EB917C5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89"/>
              <a:ext cx="28" cy="26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1" name="Rectangle 13">
              <a:extLst>
                <a:ext uri="{FF2B5EF4-FFF2-40B4-BE49-F238E27FC236}">
                  <a16:creationId xmlns:a16="http://schemas.microsoft.com/office/drawing/2014/main" id="{246D6397-9415-43B4-AF34-94F619A8B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" y="289"/>
              <a:ext cx="28" cy="19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2" name="Rectangle 14">
              <a:extLst>
                <a:ext uri="{FF2B5EF4-FFF2-40B4-BE49-F238E27FC236}">
                  <a16:creationId xmlns:a16="http://schemas.microsoft.com/office/drawing/2014/main" id="{986DCCC7-C61E-4379-9694-799164CC3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288"/>
              <a:ext cx="29" cy="13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3" name="Rectangle 15">
              <a:extLst>
                <a:ext uri="{FF2B5EF4-FFF2-40B4-BE49-F238E27FC236}">
                  <a16:creationId xmlns:a16="http://schemas.microsoft.com/office/drawing/2014/main" id="{1D69C44E-5244-4C8E-8F51-D32A693CB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" y="288"/>
              <a:ext cx="28" cy="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4" name="Rectangle 16">
              <a:extLst>
                <a:ext uri="{FF2B5EF4-FFF2-40B4-BE49-F238E27FC236}">
                  <a16:creationId xmlns:a16="http://schemas.microsoft.com/office/drawing/2014/main" id="{06477DB4-1B77-45B9-8F4B-B59A8CCC6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" y="289"/>
              <a:ext cx="26" cy="5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5" name="Rectangle 17">
              <a:extLst>
                <a:ext uri="{FF2B5EF4-FFF2-40B4-BE49-F238E27FC236}">
                  <a16:creationId xmlns:a16="http://schemas.microsoft.com/office/drawing/2014/main" id="{A1EBBACC-2835-49C5-9364-C5A87B957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" y="289"/>
              <a:ext cx="26" cy="6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6" name="Rectangle 18">
              <a:extLst>
                <a:ext uri="{FF2B5EF4-FFF2-40B4-BE49-F238E27FC236}">
                  <a16:creationId xmlns:a16="http://schemas.microsoft.com/office/drawing/2014/main" id="{97581242-C32C-4055-9E45-11A31492D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" y="289"/>
              <a:ext cx="27" cy="7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7" name="Rectangle 19">
              <a:extLst>
                <a:ext uri="{FF2B5EF4-FFF2-40B4-BE49-F238E27FC236}">
                  <a16:creationId xmlns:a16="http://schemas.microsoft.com/office/drawing/2014/main" id="{A9B1D7F1-0479-4B5B-A1F8-433D23084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288"/>
              <a:ext cx="28" cy="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8" name="Rectangle 20">
              <a:extLst>
                <a:ext uri="{FF2B5EF4-FFF2-40B4-BE49-F238E27FC236}">
                  <a16:creationId xmlns:a16="http://schemas.microsoft.com/office/drawing/2014/main" id="{8B1C2278-0E6F-40C5-BAF1-DF1BD3271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288"/>
              <a:ext cx="27" cy="8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65" name="Rectangle 21">
            <a:extLst>
              <a:ext uri="{FF2B5EF4-FFF2-40B4-BE49-F238E27FC236}">
                <a16:creationId xmlns:a16="http://schemas.microsoft.com/office/drawing/2014/main" id="{45570B23-7692-4E12-93FF-88D1F37D6D1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5" name="Rectangle 22">
            <a:extLst>
              <a:ext uri="{FF2B5EF4-FFF2-40B4-BE49-F238E27FC236}">
                <a16:creationId xmlns:a16="http://schemas.microsoft.com/office/drawing/2014/main" id="{2AC3C3C8-3B0D-4DAB-A815-D9E643FCC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9075"/>
            <a:ext cx="3563938" cy="71438"/>
          </a:xfrm>
          <a:prstGeom prst="rect">
            <a:avLst/>
          </a:prstGeom>
          <a:gradFill rotWithShape="1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0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幼圆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anose="05000000000000000000" pitchFamily="2" charset="2"/>
        <a:buChar char="o"/>
        <a:defRPr sz="28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500" b="1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p"/>
        <a:defRPr sz="2200" b="1">
          <a:solidFill>
            <a:schemeClr val="tx2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000" b="1">
          <a:solidFill>
            <a:schemeClr val="tx2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o"/>
        <a:defRPr sz="2000" b="1">
          <a:solidFill>
            <a:schemeClr val="tx2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 b="1">
          <a:solidFill>
            <a:schemeClr val="tx2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 b="1">
          <a:solidFill>
            <a:schemeClr val="tx2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 b="1">
          <a:solidFill>
            <a:schemeClr val="tx2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 b="1">
          <a:solidFill>
            <a:schemeClr val="tx2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gif"/><Relationship Id="rId5" Type="http://schemas.openxmlformats.org/officeDocument/2006/relationships/image" Target="../media/image11.emf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slide" Target="slide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3.png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9.xml"/><Relationship Id="rId7" Type="http://schemas.openxmlformats.org/officeDocument/2006/relationships/slide" Target="slide2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3.xml"/><Relationship Id="rId4" Type="http://schemas.openxmlformats.org/officeDocument/2006/relationships/slide" Target="slide11.xml"/><Relationship Id="rId9" Type="http://schemas.openxmlformats.org/officeDocument/2006/relationships/slide" Target="slide2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9.e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">
            <a:extLst>
              <a:ext uri="{FF2B5EF4-FFF2-40B4-BE49-F238E27FC236}">
                <a16:creationId xmlns:a16="http://schemas.microsoft.com/office/drawing/2014/main" id="{0ED814D4-4D43-4756-8B35-E582F09E7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2926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kumimoji="1"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5.7 </a:t>
            </a:r>
            <a:r>
              <a:rPr kumimoji="1"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差分</a:t>
            </a:r>
            <a:r>
              <a:rPr kumimoji="1"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GPS</a:t>
            </a:r>
            <a:r>
              <a:rPr kumimoji="1"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定位原理</a:t>
            </a:r>
          </a:p>
        </p:txBody>
      </p:sp>
      <p:sp>
        <p:nvSpPr>
          <p:cNvPr id="5123" name="Rectangle 4">
            <a:extLst>
              <a:ext uri="{FF2B5EF4-FFF2-40B4-BE49-F238E27FC236}">
                <a16:creationId xmlns:a16="http://schemas.microsoft.com/office/drawing/2014/main" id="{B74AD807-3D34-4862-9E13-16C7BA0CFC5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11188" y="2349500"/>
            <a:ext cx="7993062" cy="1447800"/>
          </a:xfrm>
        </p:spPr>
        <p:txBody>
          <a:bodyPr/>
          <a:lstStyle/>
          <a:p>
            <a:pPr eaLnBrk="1" hangingPunct="1"/>
            <a:endParaRPr lang="zh-CN" altLang="en-US" sz="4400" dirty="0">
              <a:solidFill>
                <a:schemeClr val="tx1"/>
              </a:solidFill>
              <a:latin typeface="华文细黑" panose="02010600040101010101" pitchFamily="2" charset="-122"/>
            </a:endParaRPr>
          </a:p>
          <a:p>
            <a:pPr eaLnBrk="1" hangingPunct="1"/>
            <a:r>
              <a:rPr lang="zh-CN" altLang="en-US" sz="4400" dirty="0">
                <a:solidFill>
                  <a:schemeClr val="tx1"/>
                </a:solidFill>
                <a:latin typeface="华文细黑" panose="02010600040101010101" pitchFamily="2" charset="-122"/>
              </a:rPr>
              <a:t>第五章 </a:t>
            </a:r>
            <a:r>
              <a:rPr lang="en-US" altLang="zh-CN" sz="4400" dirty="0">
                <a:solidFill>
                  <a:schemeClr val="tx1"/>
                </a:solidFill>
                <a:latin typeface="华文细黑" panose="02010600040101010101" pitchFamily="2" charset="-122"/>
              </a:rPr>
              <a:t>GNSS</a:t>
            </a:r>
            <a:r>
              <a:rPr lang="zh-CN" altLang="en-US" sz="4400" dirty="0">
                <a:solidFill>
                  <a:schemeClr val="tx1"/>
                </a:solidFill>
                <a:latin typeface="华文细黑" panose="02010600040101010101" pitchFamily="2" charset="-122"/>
              </a:rPr>
              <a:t>卫星定位基本原理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30B6287-2FCD-426D-A656-C6E3AFF10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位置差分的特点</a:t>
            </a:r>
            <a:endParaRPr lang="en-US" altLang="zh-CN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ABD0A62-EF1C-4BE7-80C8-D2B72CC929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700213"/>
            <a:ext cx="7488238" cy="4395787"/>
          </a:xfrm>
        </p:spPr>
        <p:txBody>
          <a:bodyPr/>
          <a:lstStyle/>
          <a:p>
            <a:pPr lvl="1" eaLnBrk="1" hangingPunct="1"/>
            <a:r>
              <a:rPr lang="zh-CN" altLang="en-US"/>
              <a:t>差分改正计算的数学模型简单</a:t>
            </a:r>
          </a:p>
          <a:p>
            <a:pPr lvl="1" eaLnBrk="1" hangingPunct="1"/>
            <a:endParaRPr lang="zh-CN" altLang="en-US"/>
          </a:p>
          <a:p>
            <a:pPr lvl="1" eaLnBrk="1" hangingPunct="1"/>
            <a:r>
              <a:rPr lang="zh-CN" altLang="en-US"/>
              <a:t>差分数据的数据量少</a:t>
            </a:r>
          </a:p>
          <a:p>
            <a:pPr lvl="1" eaLnBrk="1" hangingPunct="1"/>
            <a:endParaRPr lang="zh-CN" altLang="en-US"/>
          </a:p>
          <a:p>
            <a:pPr lvl="1" eaLnBrk="1" hangingPunct="1"/>
            <a:r>
              <a:rPr lang="zh-CN" altLang="en-US"/>
              <a:t>基准站与流动站要求观测完全相同的一组卫星</a:t>
            </a:r>
          </a:p>
        </p:txBody>
      </p:sp>
      <p:sp>
        <p:nvSpPr>
          <p:cNvPr id="23556" name="AutoShape 4">
            <a:hlinkClick r:id="rId3" action="ppaction://hlinksldjump"/>
            <a:extLst>
              <a:ext uri="{FF2B5EF4-FFF2-40B4-BE49-F238E27FC236}">
                <a16:creationId xmlns:a16="http://schemas.microsoft.com/office/drawing/2014/main" id="{EFA8BC93-FAD5-4795-91ED-ED70BA4DC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949950"/>
            <a:ext cx="431800" cy="574675"/>
          </a:xfrm>
          <a:prstGeom prst="curvedLeftArrow">
            <a:avLst>
              <a:gd name="adj1" fmla="val 26618"/>
              <a:gd name="adj2" fmla="val 53235"/>
              <a:gd name="adj3" fmla="val 33333"/>
            </a:avLst>
          </a:prstGeom>
          <a:gradFill rotWithShape="1">
            <a:gsLst>
              <a:gs pos="0">
                <a:srgbClr val="4D0808"/>
              </a:gs>
              <a:gs pos="14999">
                <a:srgbClr val="FF0300"/>
              </a:gs>
              <a:gs pos="27499">
                <a:srgbClr val="FF7A00"/>
              </a:gs>
              <a:gs pos="50000">
                <a:srgbClr val="FFF200"/>
              </a:gs>
              <a:gs pos="72501">
                <a:srgbClr val="FF7A00"/>
              </a:gs>
              <a:gs pos="85001">
                <a:srgbClr val="FF0300"/>
              </a:gs>
              <a:gs pos="100000">
                <a:srgbClr val="4D0808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8100219-524F-486F-BF22-FD81DDA3E7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300">
                <a:solidFill>
                  <a:schemeClr val="tx1"/>
                </a:solidFill>
              </a:rPr>
              <a:t>伪距差分</a:t>
            </a:r>
          </a:p>
        </p:txBody>
      </p:sp>
      <p:graphicFrame>
        <p:nvGraphicFramePr>
          <p:cNvPr id="25603" name="Object 4">
            <a:extLst>
              <a:ext uri="{FF2B5EF4-FFF2-40B4-BE49-F238E27FC236}">
                <a16:creationId xmlns:a16="http://schemas.microsoft.com/office/drawing/2014/main" id="{807BF935-4908-423E-8B73-4B0D1E39D3F0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4643438" y="4508500"/>
          <a:ext cx="4105275" cy="202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" name="公式" r:id="rId4" imgW="1996369" imgH="975250" progId="Equation.3">
                  <p:embed/>
                </p:oleObj>
              </mc:Choice>
              <mc:Fallback>
                <p:oleObj name="公式" r:id="rId4" imgW="1996369" imgH="97525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86000" contrast="8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4508500"/>
                        <a:ext cx="4105275" cy="202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4" name="Picture 7" descr="200472182028">
            <a:extLst>
              <a:ext uri="{FF2B5EF4-FFF2-40B4-BE49-F238E27FC236}">
                <a16:creationId xmlns:a16="http://schemas.microsoft.com/office/drawing/2014/main" id="{388390EA-4F21-4115-9D0F-77C4F1D9BD9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412875"/>
            <a:ext cx="4176713" cy="274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5" name="AutoShape 8">
            <a:extLst>
              <a:ext uri="{FF2B5EF4-FFF2-40B4-BE49-F238E27FC236}">
                <a16:creationId xmlns:a16="http://schemas.microsoft.com/office/drawing/2014/main" id="{E7ED91EB-23EF-4554-8B2E-972386131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2205038"/>
            <a:ext cx="969963" cy="966787"/>
          </a:xfrm>
          <a:prstGeom prst="cloudCallout">
            <a:avLst>
              <a:gd name="adj1" fmla="val 215630"/>
              <a:gd name="adj2" fmla="val 2487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距离改正</a:t>
            </a:r>
          </a:p>
        </p:txBody>
      </p:sp>
      <p:graphicFrame>
        <p:nvGraphicFramePr>
          <p:cNvPr id="25606" name="Object 9">
            <a:extLst>
              <a:ext uri="{FF2B5EF4-FFF2-40B4-BE49-F238E27FC236}">
                <a16:creationId xmlns:a16="http://schemas.microsoft.com/office/drawing/2014/main" id="{5A23F180-75B2-4230-B35D-6199D2D35273}"/>
              </a:ext>
            </a:extLst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1042988" y="4508500"/>
          <a:ext cx="2592387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" name="公式" r:id="rId7" imgW="899089" imgH="464930" progId="Equation.3">
                  <p:embed/>
                </p:oleObj>
              </mc:Choice>
              <mc:Fallback>
                <p:oleObj name="公式" r:id="rId7" imgW="899089" imgH="46493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86000" contrast="8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508500"/>
                        <a:ext cx="2592387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68BC2011-5753-4E27-BEA4-55D5813E68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伪距差分的特点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35D8F28-C0C0-4E0D-BF3D-C48933C5D0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1700213"/>
            <a:ext cx="7010400" cy="4752975"/>
          </a:xfrm>
        </p:spPr>
        <p:txBody>
          <a:bodyPr/>
          <a:lstStyle/>
          <a:p>
            <a:pPr eaLnBrk="1" hangingPunct="1"/>
            <a:r>
              <a:rPr lang="zh-CN" altLang="en-US" sz="2900">
                <a:solidFill>
                  <a:schemeClr val="tx1"/>
                </a:solidFill>
              </a:rPr>
              <a:t>发送距离改正数</a:t>
            </a:r>
          </a:p>
          <a:p>
            <a:pPr lvl="1" eaLnBrk="1" hangingPunct="1"/>
            <a:endParaRPr lang="zh-CN" altLang="en-US" sz="260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/>
              <a:t>差分数据的数据量较多</a:t>
            </a:r>
          </a:p>
          <a:p>
            <a:pPr lvl="1" eaLnBrk="1" hangingPunct="1"/>
            <a:endParaRPr lang="zh-CN" altLang="en-US" sz="260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sz="2900">
                <a:solidFill>
                  <a:schemeClr val="tx1"/>
                </a:solidFill>
              </a:rPr>
              <a:t>基准站观测所有卫星</a:t>
            </a:r>
          </a:p>
          <a:p>
            <a:pPr eaLnBrk="1" hangingPunct="1"/>
            <a:endParaRPr lang="zh-CN" altLang="en-US" sz="290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sz="2900">
                <a:solidFill>
                  <a:schemeClr val="tx1"/>
                </a:solidFill>
              </a:rPr>
              <a:t>流动站观测任意</a:t>
            </a:r>
            <a:r>
              <a:rPr lang="en-US" altLang="zh-CN" sz="2900">
                <a:solidFill>
                  <a:schemeClr val="tx1"/>
                </a:solidFill>
              </a:rPr>
              <a:t>4</a:t>
            </a:r>
            <a:r>
              <a:rPr lang="zh-CN" altLang="en-US" sz="2900">
                <a:solidFill>
                  <a:schemeClr val="tx1"/>
                </a:solidFill>
              </a:rPr>
              <a:t>颗卫星</a:t>
            </a:r>
          </a:p>
          <a:p>
            <a:pPr eaLnBrk="1" hangingPunct="1"/>
            <a:endParaRPr lang="zh-CN" altLang="en-US" sz="290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sz="2900">
                <a:solidFill>
                  <a:schemeClr val="tx1"/>
                </a:solidFill>
              </a:rPr>
              <a:t>精度随距离增加而降低</a:t>
            </a:r>
          </a:p>
        </p:txBody>
      </p:sp>
      <p:sp>
        <p:nvSpPr>
          <p:cNvPr id="27652" name="AutoShape 5">
            <a:hlinkClick r:id="rId3" action="ppaction://hlinksldjump"/>
            <a:extLst>
              <a:ext uri="{FF2B5EF4-FFF2-40B4-BE49-F238E27FC236}">
                <a16:creationId xmlns:a16="http://schemas.microsoft.com/office/drawing/2014/main" id="{8D154AEB-5A9F-4E62-9E32-64F51F17C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949950"/>
            <a:ext cx="431800" cy="574675"/>
          </a:xfrm>
          <a:prstGeom prst="curvedLeftArrow">
            <a:avLst>
              <a:gd name="adj1" fmla="val 26618"/>
              <a:gd name="adj2" fmla="val 53235"/>
              <a:gd name="adj3" fmla="val 33333"/>
            </a:avLst>
          </a:prstGeom>
          <a:gradFill rotWithShape="1">
            <a:gsLst>
              <a:gs pos="0">
                <a:srgbClr val="4D0808"/>
              </a:gs>
              <a:gs pos="14999">
                <a:srgbClr val="FF0300"/>
              </a:gs>
              <a:gs pos="27499">
                <a:srgbClr val="FF7A00"/>
              </a:gs>
              <a:gs pos="50000">
                <a:srgbClr val="FFF200"/>
              </a:gs>
              <a:gs pos="72501">
                <a:srgbClr val="FF7A00"/>
              </a:gs>
              <a:gs pos="85001">
                <a:srgbClr val="FF0300"/>
              </a:gs>
              <a:gs pos="100000">
                <a:srgbClr val="4D0808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A605E357-1062-4A4C-8949-4F2F9F194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载波相位差分</a:t>
            </a:r>
            <a:endParaRPr lang="en-US" altLang="zh-CN"/>
          </a:p>
        </p:txBody>
      </p:sp>
      <p:sp>
        <p:nvSpPr>
          <p:cNvPr id="196611" name="Rectangle 3">
            <a:extLst>
              <a:ext uri="{FF2B5EF4-FFF2-40B4-BE49-F238E27FC236}">
                <a16:creationId xmlns:a16="http://schemas.microsoft.com/office/drawing/2014/main" id="{90C8DD3D-6BFF-448D-867A-D9BE5CC91F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修正法</a:t>
            </a:r>
            <a:endParaRPr lang="en-US" altLang="zh-CN"/>
          </a:p>
          <a:p>
            <a:pPr lvl="1" eaLnBrk="1" hangingPunct="1"/>
            <a:r>
              <a:rPr lang="zh-CN" altLang="en-US"/>
              <a:t>发送基准站的载波相位修正值</a:t>
            </a:r>
          </a:p>
          <a:p>
            <a:pPr eaLnBrk="1" hangingPunct="1"/>
            <a:r>
              <a:rPr lang="zh-CN" altLang="en-US"/>
              <a:t>差分法</a:t>
            </a:r>
            <a:endParaRPr lang="en-US" altLang="zh-CN"/>
          </a:p>
          <a:p>
            <a:pPr lvl="1" eaLnBrk="1" hangingPunct="1"/>
            <a:r>
              <a:rPr lang="zh-CN" altLang="en-US"/>
              <a:t>发送基准站的载波相位观测值</a:t>
            </a:r>
          </a:p>
          <a:p>
            <a:pPr lvl="1" eaLnBrk="1" hangingPunct="1"/>
            <a:endParaRPr lang="zh-CN" altLang="en-US"/>
          </a:p>
          <a:p>
            <a:pPr lvl="1" eaLnBrk="1" hangingPunct="1"/>
            <a:r>
              <a:rPr lang="zh-CN" altLang="en-US"/>
              <a:t>实时动态差分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tx1"/>
                </a:solidFill>
                <a:ea typeface="隶书" panose="02010509060101010101" pitchFamily="49" charset="-122"/>
                <a:hlinkClick r:id="rId3" action="ppaction://hlinksldjump"/>
              </a:rPr>
              <a:t>RTK</a:t>
            </a:r>
            <a:r>
              <a:rPr lang="en-US" altLang="zh-CN">
                <a:solidFill>
                  <a:schemeClr val="tx1"/>
                </a:solidFill>
                <a:ea typeface="隶书" panose="02010509060101010101" pitchFamily="49" charset="-122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华文细黑" panose="02010600040101010101" pitchFamily="2" charset="-122"/>
                <a:ea typeface="隶书" panose="02010509060101010101" pitchFamily="49" charset="-122"/>
              </a:rPr>
              <a:t>–</a:t>
            </a:r>
            <a:r>
              <a:rPr lang="en-US" altLang="zh-CN">
                <a:solidFill>
                  <a:schemeClr val="tx1"/>
                </a:solidFill>
                <a:ea typeface="隶书" panose="02010509060101010101" pitchFamily="49" charset="-122"/>
              </a:rPr>
              <a:t> Real Time Kinematic</a:t>
            </a:r>
            <a:endParaRPr lang="zh-CN" altLang="en-US"/>
          </a:p>
          <a:p>
            <a:pPr lvl="1" eaLnBrk="1" hangingPunct="1"/>
            <a:r>
              <a:rPr lang="zh-CN" altLang="en-US"/>
              <a:t>后处理动态差分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>
                <a:hlinkClick r:id="rId4" action="ppaction://hlinksldjump"/>
              </a:rPr>
              <a:t>PPK </a:t>
            </a:r>
            <a:r>
              <a:rPr lang="en-US" altLang="zh-CN">
                <a:latin typeface="华文细黑" panose="02010600040101010101" pitchFamily="2" charset="-122"/>
              </a:rPr>
              <a:t>–</a:t>
            </a:r>
            <a:r>
              <a:rPr lang="en-US" altLang="zh-CN"/>
              <a:t> Post Processing Kinematic</a:t>
            </a:r>
            <a:endParaRPr lang="zh-CN" altLang="en-US"/>
          </a:p>
        </p:txBody>
      </p:sp>
      <p:sp>
        <p:nvSpPr>
          <p:cNvPr id="196612" name="AutoShape 4">
            <a:hlinkClick r:id="rId5" action="ppaction://hlinksldjump"/>
            <a:extLst>
              <a:ext uri="{FF2B5EF4-FFF2-40B4-BE49-F238E27FC236}">
                <a16:creationId xmlns:a16="http://schemas.microsoft.com/office/drawing/2014/main" id="{154CD786-FD32-40CD-A55D-13B086234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949950"/>
            <a:ext cx="431800" cy="574675"/>
          </a:xfrm>
          <a:prstGeom prst="curvedLeftArrow">
            <a:avLst>
              <a:gd name="adj1" fmla="val 26618"/>
              <a:gd name="adj2" fmla="val 53235"/>
              <a:gd name="adj3" fmla="val 33333"/>
            </a:avLst>
          </a:prstGeom>
          <a:gradFill rotWithShape="1">
            <a:gsLst>
              <a:gs pos="0">
                <a:srgbClr val="4D0808"/>
              </a:gs>
              <a:gs pos="14999">
                <a:srgbClr val="FF0300"/>
              </a:gs>
              <a:gs pos="27499">
                <a:srgbClr val="FF7A00"/>
              </a:gs>
              <a:gs pos="50000">
                <a:srgbClr val="FFF200"/>
              </a:gs>
              <a:gs pos="72501">
                <a:srgbClr val="FF7A00"/>
              </a:gs>
              <a:gs pos="85001">
                <a:srgbClr val="FF0300"/>
              </a:gs>
              <a:gs pos="100000">
                <a:srgbClr val="4D0808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96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96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96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80"/>
                            </p:stCondLst>
                            <p:childTnLst>
                              <p:par>
                                <p:cTn id="11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196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196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196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160"/>
                            </p:stCondLst>
                            <p:childTnLst>
                              <p:par>
                                <p:cTn id="17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96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96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96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480"/>
                            </p:stCondLst>
                            <p:childTnLst>
                              <p:par>
                                <p:cTn id="23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196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196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196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6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1670CB1-F560-48E1-8084-1190462486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1913" y="333375"/>
            <a:ext cx="6550025" cy="1143000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300">
                <a:solidFill>
                  <a:schemeClr val="tx1"/>
                </a:solidFill>
                <a:ea typeface="隶书" panose="02010509060101010101" pitchFamily="49" charset="-122"/>
              </a:rPr>
              <a:t>RTK – Real Time Kinematic</a:t>
            </a:r>
            <a:r>
              <a:rPr lang="zh-CN" altLang="en-US" sz="2300">
                <a:solidFill>
                  <a:schemeClr val="tx1"/>
                </a:solidFill>
                <a:ea typeface="隶书" panose="02010509060101010101" pitchFamily="49" charset="-122"/>
              </a:rPr>
              <a:t>（实时动态差分）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C0C3A690-4DFB-4412-BF60-A66FFE8993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696200" cy="48006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chemeClr val="tx1"/>
                </a:solidFill>
              </a:rPr>
              <a:t>系统构成</a:t>
            </a:r>
          </a:p>
          <a:p>
            <a:pPr lvl="2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chemeClr val="tx1"/>
                </a:solidFill>
              </a:rPr>
              <a:t>参考站</a:t>
            </a:r>
          </a:p>
          <a:p>
            <a:pPr lvl="2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chemeClr val="tx1"/>
                </a:solidFill>
              </a:rPr>
              <a:t>流动站</a:t>
            </a:r>
          </a:p>
          <a:p>
            <a:pPr lvl="2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chemeClr val="tx1"/>
                </a:solidFill>
              </a:rPr>
              <a:t>数据链</a:t>
            </a:r>
          </a:p>
          <a:p>
            <a:pPr lvl="2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zh-CN" altLang="en-US" sz="240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500">
                <a:solidFill>
                  <a:schemeClr val="tx1"/>
                </a:solidFill>
              </a:rPr>
              <a:t>工作原理</a:t>
            </a:r>
          </a:p>
        </p:txBody>
      </p:sp>
      <p:pic>
        <p:nvPicPr>
          <p:cNvPr id="31748" name="Picture 6" descr="200472182028">
            <a:extLst>
              <a:ext uri="{FF2B5EF4-FFF2-40B4-BE49-F238E27FC236}">
                <a16:creationId xmlns:a16="http://schemas.microsoft.com/office/drawing/2014/main" id="{E1E2F7C2-4564-4F01-8B7E-48E39AD355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009900"/>
            <a:ext cx="5867400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B5E6EA33-1662-4FF0-BB10-72E996B7DD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3350" y="117475"/>
            <a:ext cx="7489825" cy="1150938"/>
          </a:xfrm>
        </p:spPr>
        <p:txBody>
          <a:bodyPr/>
          <a:lstStyle/>
          <a:p>
            <a:pPr eaLnBrk="1" hangingPunct="1"/>
            <a:r>
              <a:rPr lang="zh-CN" altLang="en-US" sz="4400" b="0">
                <a:solidFill>
                  <a:schemeClr val="tx1"/>
                </a:solidFill>
                <a:ea typeface="黑体" panose="02010609060101010101" pitchFamily="49" charset="-122"/>
              </a:rPr>
              <a:t>影响</a:t>
            </a:r>
            <a:r>
              <a:rPr lang="en-US" altLang="zh-CN" sz="4400" b="0">
                <a:solidFill>
                  <a:schemeClr val="tx1"/>
                </a:solidFill>
                <a:ea typeface="黑体" panose="02010609060101010101" pitchFamily="49" charset="-122"/>
              </a:rPr>
              <a:t>RTK</a:t>
            </a:r>
            <a:r>
              <a:rPr lang="zh-CN" altLang="en-US" sz="4400" b="0">
                <a:solidFill>
                  <a:schemeClr val="tx1"/>
                </a:solidFill>
                <a:ea typeface="黑体" panose="02010609060101010101" pitchFamily="49" charset="-122"/>
              </a:rPr>
              <a:t>定位的两个关键因素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5EF5978C-AE5A-47CC-940A-5446C4CDE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整周模糊度的解算，即</a:t>
            </a:r>
            <a:r>
              <a:rPr lang="en-US" altLang="zh-CN"/>
              <a:t>OEM</a:t>
            </a:r>
            <a:r>
              <a:rPr lang="zh-CN" altLang="en-US"/>
              <a:t>板的工作性能问题。</a:t>
            </a:r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endParaRPr lang="zh-CN" altLang="en-US"/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数据的传输技术即通讯方式的可靠性问题。</a:t>
            </a:r>
          </a:p>
          <a:p>
            <a:pPr marL="533400" indent="-533400" eaLnBrk="1" hangingPunct="1"/>
            <a:endParaRPr lang="zh-CN" altLang="en-US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766CA686-95F9-4197-9A14-1F24DFAA39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0">
                <a:latin typeface="黑体" panose="02010609060101010101" pitchFamily="49" charset="-122"/>
                <a:ea typeface="黑体" panose="02010609060101010101" pitchFamily="49" charset="-122"/>
              </a:rPr>
              <a:t>现有的通讯方式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A3FB6FA-CFD5-4212-BF48-CD74CA63596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844675"/>
            <a:ext cx="4221162" cy="4395788"/>
          </a:xfrm>
        </p:spPr>
        <p:txBody>
          <a:bodyPr/>
          <a:lstStyle/>
          <a:p>
            <a:pPr eaLnBrk="1" hangingPunct="1"/>
            <a:r>
              <a:rPr lang="zh-CN" altLang="en-US" sz="3200" b="0">
                <a:solidFill>
                  <a:schemeClr val="tx1"/>
                </a:solidFill>
                <a:ea typeface="黑体" panose="02010609060101010101" pitchFamily="49" charset="-122"/>
              </a:rPr>
              <a:t>数传电台</a:t>
            </a:r>
          </a:p>
          <a:p>
            <a:pPr eaLnBrk="1" hangingPunct="1"/>
            <a:r>
              <a:rPr lang="zh-CN" altLang="en-US" sz="3200" b="0">
                <a:solidFill>
                  <a:schemeClr val="tx1"/>
                </a:solidFill>
              </a:rPr>
              <a:t>现用的移动通讯网络</a:t>
            </a:r>
            <a:endParaRPr lang="en-US" altLang="zh-CN" sz="3200" b="0">
              <a:solidFill>
                <a:schemeClr val="tx1"/>
              </a:solidFill>
            </a:endParaRPr>
          </a:p>
          <a:p>
            <a:pPr lvl="1" eaLnBrk="1" hangingPunct="1"/>
            <a:r>
              <a:rPr lang="en-US" altLang="zh-CN" sz="2900" b="0">
                <a:solidFill>
                  <a:schemeClr val="tx1"/>
                </a:solidFill>
              </a:rPr>
              <a:t>GSM</a:t>
            </a:r>
            <a:endParaRPr lang="zh-CN" altLang="en-US" sz="2900" b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lvl="1" eaLnBrk="1" hangingPunct="1"/>
            <a:r>
              <a:rPr lang="en-US" altLang="zh-CN" sz="2900" b="0">
                <a:solidFill>
                  <a:schemeClr val="tx1"/>
                </a:solidFill>
              </a:rPr>
              <a:t>GPRS</a:t>
            </a:r>
            <a:endParaRPr lang="zh-CN" altLang="en-US" sz="2900" b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35844" name="Object 4">
            <a:extLst>
              <a:ext uri="{FF2B5EF4-FFF2-40B4-BE49-F238E27FC236}">
                <a16:creationId xmlns:a16="http://schemas.microsoft.com/office/drawing/2014/main" id="{803EB65F-4CBF-4081-857C-F5CBB730AD1B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4572000" y="2636838"/>
          <a:ext cx="457200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7" name="Image" r:id="rId4" imgW="12194778" imgH="9146083" progId="Photoshop.Image.6">
                  <p:embed/>
                </p:oleObj>
              </mc:Choice>
              <mc:Fallback>
                <p:oleObj name="Image" r:id="rId4" imgW="12194778" imgH="9146083" progId="Photoshop.Image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636838"/>
                        <a:ext cx="4572000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5" name="AutoShape 7">
            <a:extLst>
              <a:ext uri="{FF2B5EF4-FFF2-40B4-BE49-F238E27FC236}">
                <a16:creationId xmlns:a16="http://schemas.microsoft.com/office/drawing/2014/main" id="{64D4081F-B643-4B28-98E8-14FC0C601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620713"/>
            <a:ext cx="3527425" cy="288925"/>
          </a:xfrm>
          <a:prstGeom prst="wedgeEllipseCallout">
            <a:avLst>
              <a:gd name="adj1" fmla="val -14583"/>
              <a:gd name="adj2" fmla="val 1278569"/>
            </a:avLst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0D82568-EF6D-46B9-9C02-18FF718217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800" b="0">
                <a:solidFill>
                  <a:schemeClr val="tx1"/>
                </a:solidFill>
                <a:ea typeface="黑体" panose="02010609060101010101" pitchFamily="49" charset="-122"/>
              </a:rPr>
              <a:t>数传电台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19E5CBD3-168C-45BB-8CB0-D1EDBC4C2A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628775"/>
            <a:ext cx="4911725" cy="4395788"/>
          </a:xfrm>
        </p:spPr>
        <p:txBody>
          <a:bodyPr/>
          <a:lstStyle/>
          <a:p>
            <a:pPr eaLnBrk="1" hangingPunct="1"/>
            <a:r>
              <a:rPr lang="zh-CN" altLang="en-US" b="0">
                <a:latin typeface="黑体" panose="02010609060101010101" pitchFamily="49" charset="-122"/>
                <a:ea typeface="黑体" panose="02010609060101010101" pitchFamily="49" charset="-122"/>
              </a:rPr>
              <a:t>数据质量高，但有距离限制。</a:t>
            </a:r>
          </a:p>
          <a:p>
            <a:pPr eaLnBrk="1" hangingPunct="1"/>
            <a:r>
              <a:rPr lang="zh-CN" altLang="en-US" b="0">
                <a:latin typeface="黑体" panose="02010609060101010101" pitchFamily="49" charset="-122"/>
                <a:ea typeface="黑体" panose="02010609060101010101" pitchFamily="49" charset="-122"/>
              </a:rPr>
              <a:t>电台的能力强弱可以直接影响到</a:t>
            </a:r>
            <a:r>
              <a:rPr lang="en-US" altLang="zh-CN" b="0">
                <a:latin typeface="黑体" panose="02010609060101010101" pitchFamily="49" charset="-122"/>
                <a:ea typeface="黑体" panose="02010609060101010101" pitchFamily="49" charset="-122"/>
              </a:rPr>
              <a:t>RTK</a:t>
            </a:r>
            <a:r>
              <a:rPr lang="zh-CN" altLang="en-US" b="0">
                <a:latin typeface="黑体" panose="02010609060101010101" pitchFamily="49" charset="-122"/>
                <a:ea typeface="黑体" panose="02010609060101010101" pitchFamily="49" charset="-122"/>
              </a:rPr>
              <a:t>的测量效果。</a:t>
            </a: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317E3FB6-68B9-4DC0-8094-B78509E5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13100"/>
            <a:ext cx="4248150" cy="321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F5C4C88B-3831-4D39-BE1C-1B5AF23ED6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800" b="0">
                <a:solidFill>
                  <a:schemeClr val="tx1"/>
                </a:solidFill>
              </a:rPr>
              <a:t>GSM</a:t>
            </a:r>
            <a:endParaRPr lang="zh-CN" altLang="en-US" sz="4800" b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A682C524-5B9C-43AF-B5E0-CED6DE1D18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1913" y="1700213"/>
            <a:ext cx="7354887" cy="4395787"/>
          </a:xfrm>
        </p:spPr>
        <p:txBody>
          <a:bodyPr/>
          <a:lstStyle/>
          <a:p>
            <a:pPr eaLnBrk="1" hangingPunct="1"/>
            <a:r>
              <a:rPr lang="zh-CN" altLang="en-US" b="0">
                <a:latin typeface="黑体" panose="02010609060101010101" pitchFamily="49" charset="-122"/>
                <a:ea typeface="黑体" panose="02010609060101010101" pitchFamily="49" charset="-122"/>
              </a:rPr>
              <a:t>借助</a:t>
            </a:r>
            <a:r>
              <a:rPr lang="en-US" altLang="zh-CN" b="0">
                <a:latin typeface="黑体" panose="02010609060101010101" pitchFamily="49" charset="-122"/>
                <a:ea typeface="黑体" panose="02010609060101010101" pitchFamily="49" charset="-122"/>
              </a:rPr>
              <a:t>GSM</a:t>
            </a:r>
            <a:r>
              <a:rPr lang="zh-CN" altLang="en-US" b="0">
                <a:latin typeface="黑体" panose="02010609060101010101" pitchFamily="49" charset="-122"/>
                <a:ea typeface="黑体" panose="02010609060101010101" pitchFamily="49" charset="-122"/>
              </a:rPr>
              <a:t>通讯网络，实时数据传输，相当于移动电话。</a:t>
            </a:r>
          </a:p>
          <a:p>
            <a:pPr eaLnBrk="1" hangingPunct="1"/>
            <a:endParaRPr lang="zh-CN" altLang="en-US" b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b="0">
                <a:latin typeface="黑体" panose="02010609060101010101" pitchFamily="49" charset="-122"/>
                <a:ea typeface="黑体" panose="02010609060101010101" pitchFamily="49" charset="-122"/>
              </a:rPr>
              <a:t>优点：</a:t>
            </a:r>
          </a:p>
          <a:p>
            <a:pPr lvl="1" eaLnBrk="1" hangingPunct="1"/>
            <a:r>
              <a:rPr lang="zh-CN" altLang="en-US" b="0">
                <a:latin typeface="黑体" panose="02010609060101010101" pitchFamily="49" charset="-122"/>
                <a:ea typeface="黑体" panose="02010609060101010101" pitchFamily="49" charset="-122"/>
              </a:rPr>
              <a:t>实时性非常好</a:t>
            </a:r>
          </a:p>
          <a:p>
            <a:pPr lvl="1" eaLnBrk="1" hangingPunct="1"/>
            <a:r>
              <a:rPr lang="zh-CN" altLang="en-US" b="0">
                <a:latin typeface="黑体" panose="02010609060101010101" pitchFamily="49" charset="-122"/>
                <a:ea typeface="黑体" panose="02010609060101010101" pitchFamily="49" charset="-122"/>
              </a:rPr>
              <a:t>数据链传输距离没有限制 </a:t>
            </a:r>
          </a:p>
          <a:p>
            <a:pPr lvl="1" eaLnBrk="1" hangingPunct="1"/>
            <a:r>
              <a:rPr lang="zh-CN" altLang="en-US" b="0">
                <a:latin typeface="黑体" panose="02010609060101010101" pitchFamily="49" charset="-122"/>
                <a:ea typeface="黑体" panose="02010609060101010101" pitchFamily="49" charset="-122"/>
              </a:rPr>
              <a:t>由于采用数字通信，抗干扰能力特强。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96ED7870-2878-4DC5-B707-5673EF3D0B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800" b="0">
                <a:solidFill>
                  <a:schemeClr val="tx1"/>
                </a:solidFill>
              </a:rPr>
              <a:t>GPRS </a:t>
            </a:r>
            <a:r>
              <a:rPr lang="zh-CN" altLang="en-US" sz="4800" b="0">
                <a:solidFill>
                  <a:schemeClr val="tx1"/>
                </a:solidFill>
                <a:ea typeface="黑体" panose="02010609060101010101" pitchFamily="49" charset="-122"/>
              </a:rPr>
              <a:t>数据链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361784D0-6560-47B0-B844-5D9BC49156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700213"/>
            <a:ext cx="7859712" cy="4395787"/>
          </a:xfrm>
        </p:spPr>
        <p:txBody>
          <a:bodyPr/>
          <a:lstStyle/>
          <a:p>
            <a:pPr eaLnBrk="1" hangingPunct="1"/>
            <a:r>
              <a:rPr lang="en-US" altLang="zh-CN" b="0">
                <a:latin typeface="黑体" panose="02010609060101010101" pitchFamily="49" charset="-122"/>
                <a:ea typeface="黑体" panose="02010609060101010101" pitchFamily="49" charset="-122"/>
              </a:rPr>
              <a:t>GPRS</a:t>
            </a:r>
            <a:r>
              <a:rPr lang="zh-CN" altLang="en-US" b="0">
                <a:latin typeface="黑体" panose="02010609060101010101" pitchFamily="49" charset="-122"/>
                <a:ea typeface="黑体" panose="02010609060101010101" pitchFamily="49" charset="-122"/>
              </a:rPr>
              <a:t>是一种分组数据传输业务。</a:t>
            </a:r>
          </a:p>
          <a:p>
            <a:pPr lvl="1" eaLnBrk="1" hangingPunct="1"/>
            <a:endParaRPr lang="zh-CN" altLang="en-US" b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b="0">
                <a:latin typeface="黑体" panose="02010609060101010101" pitchFamily="49" charset="-122"/>
                <a:ea typeface="黑体" panose="02010609060101010101" pitchFamily="49" charset="-122"/>
              </a:rPr>
              <a:t>GPRS</a:t>
            </a:r>
            <a:r>
              <a:rPr lang="zh-CN" altLang="en-US" b="0">
                <a:latin typeface="黑体" panose="02010609060101010101" pitchFamily="49" charset="-122"/>
                <a:ea typeface="黑体" panose="02010609060101010101" pitchFamily="49" charset="-122"/>
              </a:rPr>
              <a:t>进行差分数据传输，作用距离无限延长，任何地点均可享受对等的</a:t>
            </a:r>
            <a:r>
              <a:rPr lang="en-US" altLang="zh-CN" b="0">
                <a:latin typeface="黑体" panose="02010609060101010101" pitchFamily="49" charset="-122"/>
                <a:ea typeface="黑体" panose="02010609060101010101" pitchFamily="49" charset="-122"/>
              </a:rPr>
              <a:t>RTK</a:t>
            </a:r>
            <a:r>
              <a:rPr lang="zh-CN" altLang="en-US" b="0">
                <a:latin typeface="黑体" panose="02010609060101010101" pitchFamily="49" charset="-122"/>
                <a:ea typeface="黑体" panose="02010609060101010101" pitchFamily="49" charset="-122"/>
              </a:rPr>
              <a:t>基站数据服务。</a:t>
            </a:r>
          </a:p>
        </p:txBody>
      </p:sp>
      <p:grpSp>
        <p:nvGrpSpPr>
          <p:cNvPr id="41988" name="Group 17">
            <a:extLst>
              <a:ext uri="{FF2B5EF4-FFF2-40B4-BE49-F238E27FC236}">
                <a16:creationId xmlns:a16="http://schemas.microsoft.com/office/drawing/2014/main" id="{4BE3079D-AE41-4053-BB13-99E43106B173}"/>
              </a:ext>
            </a:extLst>
          </p:cNvPr>
          <p:cNvGrpSpPr>
            <a:grpSpLocks/>
          </p:cNvGrpSpPr>
          <p:nvPr/>
        </p:nvGrpSpPr>
        <p:grpSpPr bwMode="auto">
          <a:xfrm>
            <a:off x="615950" y="3717925"/>
            <a:ext cx="8281988" cy="3022600"/>
            <a:chOff x="385" y="1434"/>
            <a:chExt cx="5375" cy="2047"/>
          </a:xfrm>
        </p:grpSpPr>
        <p:sp>
          <p:nvSpPr>
            <p:cNvPr id="41990" name="AutoShape 5">
              <a:extLst>
                <a:ext uri="{FF2B5EF4-FFF2-40B4-BE49-F238E27FC236}">
                  <a16:creationId xmlns:a16="http://schemas.microsoft.com/office/drawing/2014/main" id="{72437690-5AF7-4DAC-8BF1-12813BFA4C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5" y="1434"/>
              <a:ext cx="5235" cy="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1991" name="AutoShape 6">
              <a:extLst>
                <a:ext uri="{FF2B5EF4-FFF2-40B4-BE49-F238E27FC236}">
                  <a16:creationId xmlns:a16="http://schemas.microsoft.com/office/drawing/2014/main" id="{9610390F-A548-4B62-BA0B-736CE824C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566"/>
              <a:ext cx="2013" cy="525"/>
            </a:xfrm>
            <a:prstGeom prst="flowChartAlternateProcess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chemeClr val="bg1"/>
                  </a:solidFill>
                  <a:latin typeface="华文细黑" panose="02010600040101010101" pitchFamily="2" charset="-122"/>
                </a:rPr>
                <a:t>GPRS RTK</a:t>
              </a:r>
              <a:r>
                <a:rPr lang="zh-CN" altLang="en-US" b="0">
                  <a:solidFill>
                    <a:schemeClr val="bg1"/>
                  </a:solidFill>
                  <a:latin typeface="华文细黑" panose="02010600040101010101" pitchFamily="2" charset="-122"/>
                </a:rPr>
                <a:t>基准站</a:t>
              </a:r>
            </a:p>
          </p:txBody>
        </p:sp>
        <p:sp>
          <p:nvSpPr>
            <p:cNvPr id="41992" name="AutoShape 7">
              <a:extLst>
                <a:ext uri="{FF2B5EF4-FFF2-40B4-BE49-F238E27FC236}">
                  <a16:creationId xmlns:a16="http://schemas.microsoft.com/office/drawing/2014/main" id="{63D04008-C07D-4102-AD5F-516E5DF2D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" y="1697"/>
              <a:ext cx="403" cy="132"/>
            </a:xfrm>
            <a:prstGeom prst="rightArrow">
              <a:avLst>
                <a:gd name="adj1" fmla="val 50000"/>
                <a:gd name="adj2" fmla="val 7632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1993" name="AutoShape 8">
              <a:extLst>
                <a:ext uri="{FF2B5EF4-FFF2-40B4-BE49-F238E27FC236}">
                  <a16:creationId xmlns:a16="http://schemas.microsoft.com/office/drawing/2014/main" id="{ED18260E-6F6F-480A-B546-857B39CD9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1566"/>
              <a:ext cx="1342" cy="525"/>
            </a:xfrm>
            <a:prstGeom prst="flowChartAlternateProcess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GPRS</a:t>
              </a:r>
              <a:r>
                <a:rPr lang="zh-CN" altLang="en-US" sz="24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</a:p>
          </p:txBody>
        </p:sp>
        <p:sp>
          <p:nvSpPr>
            <p:cNvPr id="41994" name="Line 9">
              <a:extLst>
                <a:ext uri="{FF2B5EF4-FFF2-40B4-BE49-F238E27FC236}">
                  <a16:creationId xmlns:a16="http://schemas.microsoft.com/office/drawing/2014/main" id="{67ED851E-30A2-480D-B962-A6B41DA388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8" y="1829"/>
              <a:ext cx="4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5" name="Line 10">
              <a:extLst>
                <a:ext uri="{FF2B5EF4-FFF2-40B4-BE49-F238E27FC236}">
                  <a16:creationId xmlns:a16="http://schemas.microsoft.com/office/drawing/2014/main" id="{2E422734-C2BD-47CA-9327-5F58C1C55B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9" y="2091"/>
              <a:ext cx="0" cy="5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6" name="Line 11">
              <a:extLst>
                <a:ext uri="{FF2B5EF4-FFF2-40B4-BE49-F238E27FC236}">
                  <a16:creationId xmlns:a16="http://schemas.microsoft.com/office/drawing/2014/main" id="{39CCC064-2DAD-420D-BD81-A0D18097DA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2" y="2091"/>
              <a:ext cx="633" cy="8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7" name="Line 12">
              <a:extLst>
                <a:ext uri="{FF2B5EF4-FFF2-40B4-BE49-F238E27FC236}">
                  <a16:creationId xmlns:a16="http://schemas.microsoft.com/office/drawing/2014/main" id="{5EAA6CF3-F234-4EB6-AE5F-0B4668497D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8" y="2091"/>
              <a:ext cx="403" cy="3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8" name="AutoShape 13">
              <a:extLst>
                <a:ext uri="{FF2B5EF4-FFF2-40B4-BE49-F238E27FC236}">
                  <a16:creationId xmlns:a16="http://schemas.microsoft.com/office/drawing/2014/main" id="{06F4E24B-7957-43CE-8A60-E7744756B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2617"/>
              <a:ext cx="1047" cy="524"/>
            </a:xfrm>
            <a:prstGeom prst="flowChartTermina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solidFill>
                    <a:schemeClr val="bg1"/>
                  </a:solidFill>
                  <a:ea typeface="宋体" panose="02010600030101010101" pitchFamily="2" charset="-122"/>
                </a:rPr>
                <a:t>GPRS</a:t>
              </a:r>
              <a:r>
                <a:rPr lang="zh-CN" altLang="en-US" sz="1800" b="0">
                  <a:solidFill>
                    <a:schemeClr val="bg1"/>
                  </a:solidFill>
                  <a:ea typeface="宋体" panose="02010600030101010101" pitchFamily="2" charset="-122"/>
                </a:rPr>
                <a:t>的</a:t>
              </a:r>
              <a:r>
                <a:rPr lang="en-US" altLang="zh-CN" sz="1800" b="0">
                  <a:solidFill>
                    <a:schemeClr val="bg1"/>
                  </a:solidFill>
                  <a:ea typeface="宋体" panose="02010600030101010101" pitchFamily="2" charset="-122"/>
                </a:rPr>
                <a:t>RTK</a:t>
              </a:r>
              <a:r>
                <a:rPr lang="zh-CN" altLang="en-US" sz="20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移动站</a:t>
              </a:r>
            </a:p>
          </p:txBody>
        </p:sp>
        <p:sp>
          <p:nvSpPr>
            <p:cNvPr id="41999" name="AutoShape 14">
              <a:extLst>
                <a:ext uri="{FF2B5EF4-FFF2-40B4-BE49-F238E27FC236}">
                  <a16:creationId xmlns:a16="http://schemas.microsoft.com/office/drawing/2014/main" id="{98FBB2F3-0455-46A9-A618-B801F6EF6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931"/>
              <a:ext cx="1042" cy="550"/>
            </a:xfrm>
            <a:prstGeom prst="flowChartTermina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solidFill>
                    <a:schemeClr val="bg1"/>
                  </a:solidFill>
                  <a:ea typeface="宋体" panose="02010600030101010101" pitchFamily="2" charset="-122"/>
                </a:rPr>
                <a:t>GPRS</a:t>
              </a:r>
              <a:r>
                <a:rPr lang="zh-CN" altLang="en-US" sz="1800" b="0">
                  <a:solidFill>
                    <a:schemeClr val="bg1"/>
                  </a:solidFill>
                  <a:ea typeface="宋体" panose="02010600030101010101" pitchFamily="2" charset="-122"/>
                </a:rPr>
                <a:t>的</a:t>
              </a:r>
              <a:r>
                <a:rPr lang="en-US" altLang="zh-CN" sz="1800" b="0">
                  <a:solidFill>
                    <a:schemeClr val="bg1"/>
                  </a:solidFill>
                  <a:ea typeface="宋体" panose="02010600030101010101" pitchFamily="2" charset="-122"/>
                </a:rPr>
                <a:t>RTK</a:t>
              </a:r>
              <a:r>
                <a:rPr lang="zh-CN" altLang="en-US" sz="20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移动站</a:t>
              </a:r>
            </a:p>
          </p:txBody>
        </p:sp>
        <p:sp>
          <p:nvSpPr>
            <p:cNvPr id="42000" name="AutoShape 15">
              <a:extLst>
                <a:ext uri="{FF2B5EF4-FFF2-40B4-BE49-F238E27FC236}">
                  <a16:creationId xmlns:a16="http://schemas.microsoft.com/office/drawing/2014/main" id="{A18A4189-223F-4795-8AF5-E6A6DE718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7" y="2410"/>
              <a:ext cx="1066" cy="521"/>
            </a:xfrm>
            <a:prstGeom prst="flowChartTermina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solidFill>
                    <a:schemeClr val="bg1"/>
                  </a:solidFill>
                  <a:ea typeface="宋体" panose="02010600030101010101" pitchFamily="2" charset="-122"/>
                </a:rPr>
                <a:t>GPRS</a:t>
              </a:r>
              <a:r>
                <a:rPr lang="zh-CN" altLang="en-US" sz="1800" b="0">
                  <a:solidFill>
                    <a:schemeClr val="bg1"/>
                  </a:solidFill>
                  <a:ea typeface="宋体" panose="02010600030101010101" pitchFamily="2" charset="-122"/>
                </a:rPr>
                <a:t>的</a:t>
              </a:r>
              <a:r>
                <a:rPr lang="en-US" altLang="zh-CN" sz="1800" b="0">
                  <a:solidFill>
                    <a:schemeClr val="bg1"/>
                  </a:solidFill>
                  <a:ea typeface="宋体" panose="02010600030101010101" pitchFamily="2" charset="-122"/>
                </a:rPr>
                <a:t>RTK</a:t>
              </a:r>
              <a:r>
                <a:rPr lang="zh-CN" altLang="en-US" sz="20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移动站</a:t>
              </a:r>
            </a:p>
          </p:txBody>
        </p:sp>
        <p:sp>
          <p:nvSpPr>
            <p:cNvPr id="42001" name="AutoShape 16">
              <a:extLst>
                <a:ext uri="{FF2B5EF4-FFF2-40B4-BE49-F238E27FC236}">
                  <a16:creationId xmlns:a16="http://schemas.microsoft.com/office/drawing/2014/main" id="{95F3FF04-8B60-4C7A-9432-94041E829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1570"/>
              <a:ext cx="1066" cy="521"/>
            </a:xfrm>
            <a:prstGeom prst="flowChartTermina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0">
                  <a:solidFill>
                    <a:schemeClr val="bg1"/>
                  </a:solidFill>
                  <a:ea typeface="宋体" panose="02010600030101010101" pitchFamily="2" charset="-122"/>
                </a:rPr>
                <a:t>GPRS</a:t>
              </a:r>
              <a:r>
                <a:rPr lang="zh-CN" altLang="en-US" sz="1800" b="0">
                  <a:solidFill>
                    <a:schemeClr val="bg1"/>
                  </a:solidFill>
                  <a:ea typeface="宋体" panose="02010600030101010101" pitchFamily="2" charset="-122"/>
                </a:rPr>
                <a:t>的</a:t>
              </a:r>
              <a:r>
                <a:rPr lang="en-US" altLang="zh-CN" sz="1800" b="0">
                  <a:solidFill>
                    <a:schemeClr val="bg1"/>
                  </a:solidFill>
                  <a:ea typeface="宋体" panose="02010600030101010101" pitchFamily="2" charset="-122"/>
                </a:rPr>
                <a:t>RTK</a:t>
              </a:r>
              <a:r>
                <a:rPr lang="zh-CN" altLang="en-US" sz="20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移动站</a:t>
              </a:r>
            </a:p>
          </p:txBody>
        </p:sp>
      </p:grpSp>
      <p:sp>
        <p:nvSpPr>
          <p:cNvPr id="41989" name="AutoShape 18">
            <a:hlinkClick r:id="rId3" action="ppaction://hlinksldjump"/>
            <a:extLst>
              <a:ext uri="{FF2B5EF4-FFF2-40B4-BE49-F238E27FC236}">
                <a16:creationId xmlns:a16="http://schemas.microsoft.com/office/drawing/2014/main" id="{61EA6FE7-BEF2-4D72-A790-C01F529E3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949950"/>
            <a:ext cx="431800" cy="574675"/>
          </a:xfrm>
          <a:prstGeom prst="curvedLeftArrow">
            <a:avLst>
              <a:gd name="adj1" fmla="val 26618"/>
              <a:gd name="adj2" fmla="val 53235"/>
              <a:gd name="adj3" fmla="val 33333"/>
            </a:avLst>
          </a:prstGeom>
          <a:gradFill rotWithShape="1">
            <a:gsLst>
              <a:gs pos="0">
                <a:srgbClr val="4D0808"/>
              </a:gs>
              <a:gs pos="14999">
                <a:srgbClr val="FF0300"/>
              </a:gs>
              <a:gs pos="27499">
                <a:srgbClr val="FF7A00"/>
              </a:gs>
              <a:gs pos="50000">
                <a:srgbClr val="FFF200"/>
              </a:gs>
              <a:gs pos="72501">
                <a:srgbClr val="FF7A00"/>
              </a:gs>
              <a:gs pos="85001">
                <a:srgbClr val="FF0300"/>
              </a:gs>
              <a:gs pos="100000">
                <a:srgbClr val="4D0808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4E0EF40-2DD0-414E-AE44-0D5895492F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GNSS</a:t>
            </a:r>
            <a:r>
              <a:rPr lang="zh-CN" altLang="en-US" dirty="0">
                <a:ea typeface="宋体" panose="02010600030101010101" pitchFamily="2" charset="-122"/>
              </a:rPr>
              <a:t>测量定位方法分类</a:t>
            </a:r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70380CA3-DE04-41E0-AF95-8A091349E5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1600200"/>
            <a:ext cx="72390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/>
              <a:t>定位模式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/>
              <a:t>绝对定位（单点定位）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/>
              <a:t>相对定位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>
                <a:hlinkClick r:id="rId3" action="ppaction://hlinksldjump"/>
              </a:rPr>
              <a:t>差分定位</a:t>
            </a:r>
            <a:endParaRPr lang="zh-CN" altLang="en-US" sz="2000"/>
          </a:p>
          <a:p>
            <a:pPr eaLnBrk="1" hangingPunct="1">
              <a:lnSpc>
                <a:spcPct val="90000"/>
              </a:lnSpc>
            </a:pPr>
            <a:r>
              <a:rPr lang="zh-CN" altLang="en-US" sz="2400"/>
              <a:t>定位时接收机天线的运动状态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/>
              <a:t>静态定位－天线相对于地固坐标系静止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/>
              <a:t>动态定位－天线相对于地固坐标系运动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/>
              <a:t>获得定位结果的时效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/>
              <a:t>事后定位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/>
              <a:t>实时定位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/>
              <a:t>观测值类型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/>
              <a:t>伪距测量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/>
              <a:t>载波相位测量</a:t>
            </a:r>
          </a:p>
        </p:txBody>
      </p:sp>
      <p:pic>
        <p:nvPicPr>
          <p:cNvPr id="7172" name="Picture 5" descr="photo of GPS monument">
            <a:extLst>
              <a:ext uri="{FF2B5EF4-FFF2-40B4-BE49-F238E27FC236}">
                <a16:creationId xmlns:a16="http://schemas.microsoft.com/office/drawing/2014/main" id="{429880FD-8C85-4255-BEC7-945CD471B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913" y="908050"/>
            <a:ext cx="2732087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4" name="Picture 6" descr="p3m1">
            <a:extLst>
              <a:ext uri="{FF2B5EF4-FFF2-40B4-BE49-F238E27FC236}">
                <a16:creationId xmlns:a16="http://schemas.microsoft.com/office/drawing/2014/main" id="{C96A1CD9-E887-441D-A54A-6890F3157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200"/>
            <a:ext cx="1752600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7" descr="image_gps_closeup">
            <a:extLst>
              <a:ext uri="{FF2B5EF4-FFF2-40B4-BE49-F238E27FC236}">
                <a16:creationId xmlns:a16="http://schemas.microsoft.com/office/drawing/2014/main" id="{541C037A-DFA8-40D7-8168-AEC9B0FA3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114800"/>
            <a:ext cx="358140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8">
            <a:extLst>
              <a:ext uri="{FF2B5EF4-FFF2-40B4-BE49-F238E27FC236}">
                <a16:creationId xmlns:a16="http://schemas.microsoft.com/office/drawing/2014/main" id="{8AC1B148-C423-4114-9D71-9F89188BC1A5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19812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7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7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7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440"/>
                            </p:stCondLst>
                            <p:childTnLst>
                              <p:par>
                                <p:cTn id="11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176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176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176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40"/>
                            </p:stCondLst>
                            <p:childTnLst>
                              <p:par>
                                <p:cTn id="17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76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76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76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176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176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176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60"/>
                            </p:stCondLst>
                            <p:childTnLst>
                              <p:par>
                                <p:cTn id="30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176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176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176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280"/>
                            </p:stCondLst>
                            <p:childTnLst>
                              <p:par>
                                <p:cTn id="36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8" dur="80"/>
                                        <p:tgtEl>
                                          <p:spTgt spid="176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9" dur="80"/>
                                        <p:tgtEl>
                                          <p:spTgt spid="176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80"/>
                                        <p:tgtEl>
                                          <p:spTgt spid="176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8" dur="80"/>
                                        <p:tgtEl>
                                          <p:spTgt spid="176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9" dur="80"/>
                                        <p:tgtEl>
                                          <p:spTgt spid="176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80"/>
                                        <p:tgtEl>
                                          <p:spTgt spid="176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52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80"/>
                                        <p:tgtEl>
                                          <p:spTgt spid="176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80"/>
                                        <p:tgtEl>
                                          <p:spTgt spid="176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80"/>
                                        <p:tgtEl>
                                          <p:spTgt spid="176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58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0" dur="80"/>
                                        <p:tgtEl>
                                          <p:spTgt spid="17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1" dur="80"/>
                                        <p:tgtEl>
                                          <p:spTgt spid="17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80"/>
                                        <p:tgtEl>
                                          <p:spTgt spid="17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7" dur="80"/>
                                        <p:tgtEl>
                                          <p:spTgt spid="176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8" dur="80"/>
                                        <p:tgtEl>
                                          <p:spTgt spid="176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80"/>
                                        <p:tgtEl>
                                          <p:spTgt spid="176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40"/>
                            </p:stCondLst>
                            <p:childTnLst>
                              <p:par>
                                <p:cTn id="71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3" dur="80"/>
                                        <p:tgtEl>
                                          <p:spTgt spid="176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4" dur="80"/>
                                        <p:tgtEl>
                                          <p:spTgt spid="176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80"/>
                                        <p:tgtEl>
                                          <p:spTgt spid="176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440"/>
                            </p:stCondLst>
                            <p:childTnLst>
                              <p:par>
                                <p:cTn id="77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9" dur="80"/>
                                        <p:tgtEl>
                                          <p:spTgt spid="1761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0" dur="80"/>
                                        <p:tgtEl>
                                          <p:spTgt spid="1761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80"/>
                                        <p:tgtEl>
                                          <p:spTgt spid="1761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1E28C3A0-ABF8-4908-A00A-0456D1F837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后处理动态测量</a:t>
            </a:r>
            <a:r>
              <a:rPr lang="en-US" altLang="zh-CN"/>
              <a:t>--PPK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4295E7CE-BCCE-49A4-A9B8-246F6BA524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92500" y="2492375"/>
            <a:ext cx="2159000" cy="649288"/>
          </a:xfrm>
        </p:spPr>
        <p:txBody>
          <a:bodyPr/>
          <a:lstStyle/>
          <a:p>
            <a:pPr eaLnBrk="1" hangingPunct="1"/>
            <a:r>
              <a:rPr lang="zh-CN" altLang="en-US"/>
              <a:t>无数据链</a:t>
            </a:r>
          </a:p>
        </p:txBody>
      </p:sp>
      <p:pic>
        <p:nvPicPr>
          <p:cNvPr id="44036" name="Picture 4" descr="GPS%20Codevintec%20sulla%20scogliera">
            <a:extLst>
              <a:ext uri="{FF2B5EF4-FFF2-40B4-BE49-F238E27FC236}">
                <a16:creationId xmlns:a16="http://schemas.microsoft.com/office/drawing/2014/main" id="{12BFB9BF-AADF-41D6-A6E5-239F9D742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557338"/>
            <a:ext cx="3462337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6">
            <a:extLst>
              <a:ext uri="{FF2B5EF4-FFF2-40B4-BE49-F238E27FC236}">
                <a16:creationId xmlns:a16="http://schemas.microsoft.com/office/drawing/2014/main" id="{80580225-15DF-43F2-844C-39BC0CB67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762125"/>
            <a:ext cx="342900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5591" name="AutoShape 7">
            <a:hlinkClick r:id="rId5" action="ppaction://hlinksldjump"/>
            <a:extLst>
              <a:ext uri="{FF2B5EF4-FFF2-40B4-BE49-F238E27FC236}">
                <a16:creationId xmlns:a16="http://schemas.microsoft.com/office/drawing/2014/main" id="{70F4D816-7D49-41D7-AE79-669C334DC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6021388"/>
            <a:ext cx="431800" cy="574675"/>
          </a:xfrm>
          <a:prstGeom prst="curvedLeftArrow">
            <a:avLst>
              <a:gd name="adj1" fmla="val 26618"/>
              <a:gd name="adj2" fmla="val 53235"/>
              <a:gd name="adj3" fmla="val 33333"/>
            </a:avLst>
          </a:prstGeom>
          <a:gradFill rotWithShape="1">
            <a:gsLst>
              <a:gs pos="0">
                <a:srgbClr val="4D0808"/>
              </a:gs>
              <a:gs pos="14999">
                <a:srgbClr val="FF0300"/>
              </a:gs>
              <a:gs pos="27499">
                <a:srgbClr val="FF7A00"/>
              </a:gs>
              <a:gs pos="50000">
                <a:srgbClr val="FFF200"/>
              </a:gs>
              <a:gs pos="72501">
                <a:srgbClr val="FF7A00"/>
              </a:gs>
              <a:gs pos="85001">
                <a:srgbClr val="FF0300"/>
              </a:gs>
              <a:gs pos="100000">
                <a:srgbClr val="4D0808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95592" name="Rectangle 8">
            <a:extLst>
              <a:ext uri="{FF2B5EF4-FFF2-40B4-BE49-F238E27FC236}">
                <a16:creationId xmlns:a16="http://schemas.microsoft.com/office/drawing/2014/main" id="{683A199B-3836-42D2-BC46-FBE0417FC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3429000"/>
            <a:ext cx="28067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流动站初始化</a:t>
            </a:r>
          </a:p>
          <a:p>
            <a:pPr eaLnBrk="1" hangingPunct="1"/>
            <a:r>
              <a:rPr lang="zh-CN" altLang="en-US"/>
              <a:t>已知点</a:t>
            </a:r>
          </a:p>
          <a:p>
            <a:pPr eaLnBrk="1" hangingPunct="1"/>
            <a:r>
              <a:rPr lang="zh-CN" altLang="en-US"/>
              <a:t>未知点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5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91" grpId="0" animBg="1"/>
      <p:bldP spid="19559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8705F33-CF5A-4991-AD46-C1A4362E62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300">
                <a:solidFill>
                  <a:schemeClr val="tx1"/>
                </a:solidFill>
              </a:rPr>
              <a:t>局域差分</a:t>
            </a:r>
            <a:r>
              <a:rPr lang="en-US" altLang="zh-CN" sz="3300">
                <a:solidFill>
                  <a:schemeClr val="tx1"/>
                </a:solidFill>
              </a:rPr>
              <a:t>GPS</a:t>
            </a:r>
            <a:r>
              <a:rPr lang="zh-CN" altLang="en-US" sz="3300">
                <a:solidFill>
                  <a:schemeClr val="tx1"/>
                </a:solidFill>
              </a:rPr>
              <a:t>（</a:t>
            </a:r>
            <a:r>
              <a:rPr lang="en-US" altLang="zh-CN" sz="3300">
                <a:solidFill>
                  <a:schemeClr val="tx1"/>
                </a:solidFill>
              </a:rPr>
              <a:t>LADGPS – Local Area DGPS</a:t>
            </a:r>
            <a:r>
              <a:rPr lang="zh-CN" altLang="en-US" sz="33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8085902A-75AA-45D8-96EE-456CB2ADF4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500">
                <a:solidFill>
                  <a:schemeClr val="tx1"/>
                </a:solidFill>
              </a:rPr>
              <a:t>基准站作用距离：数百公里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500">
                <a:solidFill>
                  <a:schemeClr val="tx1"/>
                </a:solidFill>
              </a:rPr>
              <a:t>特点：根据多个基准站提供的改正信息，平差后得到自己的改正数－－不区分误差源</a:t>
            </a:r>
          </a:p>
          <a:p>
            <a:pPr eaLnBrk="1" hangingPunct="1"/>
            <a:endParaRPr lang="zh-CN" altLang="en-US"/>
          </a:p>
        </p:txBody>
      </p:sp>
      <p:sp>
        <p:nvSpPr>
          <p:cNvPr id="46084" name="AutoShape 4">
            <a:extLst>
              <a:ext uri="{FF2B5EF4-FFF2-40B4-BE49-F238E27FC236}">
                <a16:creationId xmlns:a16="http://schemas.microsoft.com/office/drawing/2014/main" id="{3782F387-0735-4F6B-A031-9A373A9DB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5516563"/>
            <a:ext cx="647700" cy="5762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6085" name="AutoShape 5">
            <a:extLst>
              <a:ext uri="{FF2B5EF4-FFF2-40B4-BE49-F238E27FC236}">
                <a16:creationId xmlns:a16="http://schemas.microsoft.com/office/drawing/2014/main" id="{5027D0A5-82B9-4A95-BA55-F753FB2C9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3644900"/>
            <a:ext cx="647700" cy="576263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6086" name="AutoShape 6">
            <a:extLst>
              <a:ext uri="{FF2B5EF4-FFF2-40B4-BE49-F238E27FC236}">
                <a16:creationId xmlns:a16="http://schemas.microsoft.com/office/drawing/2014/main" id="{CCDFAF76-8C40-4F41-940B-293F7EAD0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2997200"/>
            <a:ext cx="647700" cy="576263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6087" name="AutoShape 7">
            <a:extLst>
              <a:ext uri="{FF2B5EF4-FFF2-40B4-BE49-F238E27FC236}">
                <a16:creationId xmlns:a16="http://schemas.microsoft.com/office/drawing/2014/main" id="{292BE955-21FC-4EFF-A39B-3A7BDB0BB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5084763"/>
            <a:ext cx="647700" cy="5762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6088" name="Rectangle 8">
            <a:extLst>
              <a:ext uri="{FF2B5EF4-FFF2-40B4-BE49-F238E27FC236}">
                <a16:creationId xmlns:a16="http://schemas.microsoft.com/office/drawing/2014/main" id="{F4093DD1-0930-458E-9BF9-F2C6E2540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4581525"/>
            <a:ext cx="360363" cy="21590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6089" name="AutoShape 9">
            <a:hlinkClick r:id="rId3" action="ppaction://hlinksldjump"/>
            <a:extLst>
              <a:ext uri="{FF2B5EF4-FFF2-40B4-BE49-F238E27FC236}">
                <a16:creationId xmlns:a16="http://schemas.microsoft.com/office/drawing/2014/main" id="{3B1A3330-1264-45F0-98C0-D9780A949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949950"/>
            <a:ext cx="431800" cy="574675"/>
          </a:xfrm>
          <a:prstGeom prst="curvedLeftArrow">
            <a:avLst>
              <a:gd name="adj1" fmla="val 26618"/>
              <a:gd name="adj2" fmla="val 53235"/>
              <a:gd name="adj3" fmla="val 33333"/>
            </a:avLst>
          </a:prstGeom>
          <a:gradFill rotWithShape="1">
            <a:gsLst>
              <a:gs pos="0">
                <a:srgbClr val="4D0808"/>
              </a:gs>
              <a:gs pos="14999">
                <a:srgbClr val="FF0300"/>
              </a:gs>
              <a:gs pos="27499">
                <a:srgbClr val="FF7A00"/>
              </a:gs>
              <a:gs pos="50000">
                <a:srgbClr val="FFF200"/>
              </a:gs>
              <a:gs pos="72501">
                <a:srgbClr val="FF7A00"/>
              </a:gs>
              <a:gs pos="85001">
                <a:srgbClr val="FF0300"/>
              </a:gs>
              <a:gs pos="100000">
                <a:srgbClr val="4D0808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4A88C25-A05C-4E85-A219-93A539703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300">
                <a:solidFill>
                  <a:schemeClr val="tx1"/>
                </a:solidFill>
              </a:rPr>
              <a:t>广域差分</a:t>
            </a:r>
            <a:r>
              <a:rPr lang="en-US" altLang="zh-CN" sz="3300">
                <a:solidFill>
                  <a:schemeClr val="tx1"/>
                </a:solidFill>
              </a:rPr>
              <a:t>GPS</a:t>
            </a:r>
            <a:r>
              <a:rPr lang="zh-CN" altLang="en-US" sz="3300">
                <a:solidFill>
                  <a:schemeClr val="tx1"/>
                </a:solidFill>
              </a:rPr>
              <a:t>（</a:t>
            </a:r>
            <a:r>
              <a:rPr lang="en-US" altLang="zh-CN" sz="3300">
                <a:solidFill>
                  <a:schemeClr val="tx1"/>
                </a:solidFill>
              </a:rPr>
              <a:t>WADGPS – Wide Area DGPS</a:t>
            </a:r>
            <a:r>
              <a:rPr lang="zh-CN" altLang="en-US" sz="33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57A282DB-E80B-4CC2-A153-8E3A56030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>
                <a:solidFill>
                  <a:schemeClr val="tx1"/>
                </a:solidFill>
              </a:rPr>
              <a:t>基准站作用距离：数千公里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>
                <a:solidFill>
                  <a:schemeClr val="tx1"/>
                </a:solidFill>
              </a:rPr>
              <a:t>特点：将各项误差分离出来，建立误差与位置的关系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>
                <a:solidFill>
                  <a:schemeClr val="tx1"/>
                </a:solidFill>
              </a:rPr>
              <a:t>基本思想：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>
                <a:solidFill>
                  <a:schemeClr val="tx1"/>
                </a:solidFill>
              </a:rPr>
              <a:t>对ＧＰＳ观测量的误差源加以区分，并分别每一误差源模型化，利用该模型计算出每一误差源的数值，通过数据链将该改正数值传递给用户</a:t>
            </a:r>
            <a:r>
              <a:rPr lang="en-US" altLang="zh-CN">
                <a:solidFill>
                  <a:schemeClr val="tx1"/>
                </a:solidFill>
              </a:rPr>
              <a:t>,</a:t>
            </a:r>
            <a:r>
              <a:rPr lang="zh-CN" altLang="en-US">
                <a:solidFill>
                  <a:schemeClr val="tx1"/>
                </a:solidFill>
              </a:rPr>
              <a:t>用户利用改值进行改正。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zh-CN" altLang="en-US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>
                <a:solidFill>
                  <a:schemeClr val="tx1"/>
                </a:solidFill>
                <a:hlinkClick r:id="rId3" action="ppaction://hlinksldjump"/>
              </a:rPr>
              <a:t>工作流程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F4EB6BDA-7A45-4D1F-A9A7-47136F5503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WADGPS</a:t>
            </a:r>
            <a:r>
              <a:rPr lang="zh-CN" altLang="en-US"/>
              <a:t>的工作流程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8DF0CDD-2B28-4112-90D8-E2BC87E14F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700213"/>
            <a:ext cx="8353425" cy="4395787"/>
          </a:xfrm>
        </p:spPr>
        <p:txBody>
          <a:bodyPr/>
          <a:lstStyle/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在若干</a:t>
            </a:r>
            <a:r>
              <a:rPr lang="zh-CN" altLang="en-US">
                <a:solidFill>
                  <a:schemeClr val="folHlink"/>
                </a:solidFill>
              </a:rPr>
              <a:t>监测站</a:t>
            </a:r>
            <a:r>
              <a:rPr lang="zh-CN" altLang="en-US"/>
              <a:t>（基准站）上</a:t>
            </a:r>
            <a:r>
              <a:rPr lang="zh-CN" altLang="en-US">
                <a:solidFill>
                  <a:schemeClr val="folHlink"/>
                </a:solidFill>
              </a:rPr>
              <a:t>观测数据</a:t>
            </a:r>
            <a:r>
              <a:rPr lang="zh-CN" altLang="en-US"/>
              <a:t>（伪距、载波相位等）</a:t>
            </a:r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将</a:t>
            </a:r>
            <a:r>
              <a:rPr lang="zh-CN" altLang="en-US">
                <a:solidFill>
                  <a:schemeClr val="folHlink"/>
                </a:solidFill>
              </a:rPr>
              <a:t>观测数据传输</a:t>
            </a:r>
            <a:r>
              <a:rPr lang="zh-CN" altLang="en-US"/>
              <a:t>到中心站</a:t>
            </a:r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中心站对数据进行处理，</a:t>
            </a:r>
            <a:r>
              <a:rPr lang="zh-CN" altLang="en-US">
                <a:solidFill>
                  <a:schemeClr val="folHlink"/>
                </a:solidFill>
              </a:rPr>
              <a:t>得到误差改正数</a:t>
            </a:r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通过数据链将</a:t>
            </a:r>
            <a:r>
              <a:rPr lang="zh-CN" altLang="en-US">
                <a:solidFill>
                  <a:schemeClr val="folHlink"/>
                </a:solidFill>
              </a:rPr>
              <a:t>误差</a:t>
            </a:r>
            <a:r>
              <a:rPr lang="zh-CN" altLang="en-US"/>
              <a:t>改正数</a:t>
            </a:r>
            <a:r>
              <a:rPr lang="zh-CN" altLang="en-US">
                <a:solidFill>
                  <a:schemeClr val="folHlink"/>
                </a:solidFill>
              </a:rPr>
              <a:t>传到用户站</a:t>
            </a:r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用户根据这些误差</a:t>
            </a:r>
            <a:r>
              <a:rPr lang="zh-CN" altLang="en-US">
                <a:solidFill>
                  <a:schemeClr val="folHlink"/>
                </a:solidFill>
              </a:rPr>
              <a:t>改正观测数据</a:t>
            </a:r>
            <a:r>
              <a:rPr lang="zh-CN" altLang="en-US"/>
              <a:t>，计算出</a:t>
            </a:r>
            <a:r>
              <a:rPr lang="zh-CN" altLang="en-US">
                <a:solidFill>
                  <a:schemeClr val="folHlink"/>
                </a:solidFill>
              </a:rPr>
              <a:t>高精度的</a:t>
            </a:r>
            <a:r>
              <a:rPr lang="en-US" altLang="zh-CN">
                <a:solidFill>
                  <a:schemeClr val="folHlink"/>
                </a:solidFill>
              </a:rPr>
              <a:t>GPS</a:t>
            </a:r>
            <a:r>
              <a:rPr lang="zh-CN" altLang="en-US">
                <a:solidFill>
                  <a:schemeClr val="folHlink"/>
                </a:solidFill>
              </a:rPr>
              <a:t>定位结果</a:t>
            </a:r>
          </a:p>
        </p:txBody>
      </p:sp>
      <p:sp>
        <p:nvSpPr>
          <p:cNvPr id="50180" name="AutoShape 4">
            <a:hlinkClick r:id="rId3" action="ppaction://hlinksldjump"/>
            <a:extLst>
              <a:ext uri="{FF2B5EF4-FFF2-40B4-BE49-F238E27FC236}">
                <a16:creationId xmlns:a16="http://schemas.microsoft.com/office/drawing/2014/main" id="{7CAFFA0B-FD29-481A-BD45-57551DC75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949950"/>
            <a:ext cx="431800" cy="574675"/>
          </a:xfrm>
          <a:prstGeom prst="curvedLeftArrow">
            <a:avLst>
              <a:gd name="adj1" fmla="val 26618"/>
              <a:gd name="adj2" fmla="val 53235"/>
              <a:gd name="adj3" fmla="val 33333"/>
            </a:avLst>
          </a:prstGeom>
          <a:gradFill rotWithShape="1">
            <a:gsLst>
              <a:gs pos="0">
                <a:srgbClr val="4D0808"/>
              </a:gs>
              <a:gs pos="14999">
                <a:srgbClr val="FF0300"/>
              </a:gs>
              <a:gs pos="27499">
                <a:srgbClr val="FF7A00"/>
              </a:gs>
              <a:gs pos="50000">
                <a:srgbClr val="FFF200"/>
              </a:gs>
              <a:gs pos="72501">
                <a:srgbClr val="FF7A00"/>
              </a:gs>
              <a:gs pos="85001">
                <a:srgbClr val="FF0300"/>
              </a:gs>
              <a:gs pos="100000">
                <a:srgbClr val="4D0808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F8861E1D-D95D-424D-A0FC-AB801C9373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52227" name="Picture 4" descr="t5-5">
            <a:extLst>
              <a:ext uri="{FF2B5EF4-FFF2-40B4-BE49-F238E27FC236}">
                <a16:creationId xmlns:a16="http://schemas.microsoft.com/office/drawing/2014/main" id="{5699AAE0-78D3-47B4-B95C-373AA4D4B43E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250" y="0"/>
            <a:ext cx="6985000" cy="6361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228" name="AutoShape 7">
            <a:hlinkClick r:id="rId4" action="ppaction://hlinksldjump"/>
            <a:extLst>
              <a:ext uri="{FF2B5EF4-FFF2-40B4-BE49-F238E27FC236}">
                <a16:creationId xmlns:a16="http://schemas.microsoft.com/office/drawing/2014/main" id="{55B085CE-D59E-4CD2-ACAB-8B50BF026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949950"/>
            <a:ext cx="431800" cy="574675"/>
          </a:xfrm>
          <a:prstGeom prst="curvedLeftArrow">
            <a:avLst>
              <a:gd name="adj1" fmla="val 26618"/>
              <a:gd name="adj2" fmla="val 53235"/>
              <a:gd name="adj3" fmla="val 33333"/>
            </a:avLst>
          </a:prstGeom>
          <a:gradFill rotWithShape="1">
            <a:gsLst>
              <a:gs pos="0">
                <a:srgbClr val="4D0808"/>
              </a:gs>
              <a:gs pos="14999">
                <a:srgbClr val="FF0300"/>
              </a:gs>
              <a:gs pos="27499">
                <a:srgbClr val="FF7A00"/>
              </a:gs>
              <a:gs pos="50000">
                <a:srgbClr val="FFF200"/>
              </a:gs>
              <a:gs pos="72501">
                <a:srgbClr val="FF7A00"/>
              </a:gs>
              <a:gs pos="85001">
                <a:srgbClr val="FF0300"/>
              </a:gs>
              <a:gs pos="100000">
                <a:srgbClr val="4D0808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1E6F7FF4-537E-4D98-9DC6-7C75C03473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500"/>
              <a:t>差分</a:t>
            </a:r>
            <a:r>
              <a:rPr lang="en-US" altLang="zh-CN" sz="3500"/>
              <a:t>GPS</a:t>
            </a:r>
            <a:r>
              <a:rPr lang="zh-CN" altLang="en-US" sz="3500"/>
              <a:t>的新进展</a:t>
            </a:r>
            <a:r>
              <a:rPr lang="en-US" altLang="zh-CN" sz="3500"/>
              <a:t>--</a:t>
            </a:r>
            <a:r>
              <a:rPr lang="zh-CN" altLang="en-US" sz="3500"/>
              <a:t>增强型系统</a:t>
            </a:r>
            <a:endParaRPr lang="en-US" altLang="zh-CN" sz="3500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2D70EEA2-4A9F-4114-8BB9-978939B15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2708275"/>
            <a:ext cx="7416800" cy="3673475"/>
          </a:xfrm>
        </p:spPr>
        <p:txBody>
          <a:bodyPr/>
          <a:lstStyle/>
          <a:p>
            <a:pPr lvl="1" eaLnBrk="1" hangingPunct="1"/>
            <a:r>
              <a:rPr lang="zh-CN" altLang="en-US"/>
              <a:t>特点</a:t>
            </a:r>
          </a:p>
          <a:p>
            <a:pPr lvl="2" eaLnBrk="1" hangingPunct="1"/>
            <a:r>
              <a:rPr lang="zh-CN" altLang="en-US"/>
              <a:t>伪卫星技术</a:t>
            </a:r>
          </a:p>
          <a:p>
            <a:pPr lvl="2" eaLnBrk="1" hangingPunct="1"/>
            <a:r>
              <a:rPr lang="zh-CN" altLang="en-US"/>
              <a:t>卫星通讯技术</a:t>
            </a:r>
          </a:p>
          <a:p>
            <a:pPr lvl="1" eaLnBrk="1" hangingPunct="1"/>
            <a:r>
              <a:rPr lang="zh-CN" altLang="en-US"/>
              <a:t>类型</a:t>
            </a:r>
          </a:p>
          <a:p>
            <a:pPr lvl="2" eaLnBrk="1" hangingPunct="1"/>
            <a:r>
              <a:rPr lang="en-US" altLang="zh-CN"/>
              <a:t>LAAS – Local Area Augmentation System</a:t>
            </a:r>
          </a:p>
          <a:p>
            <a:pPr lvl="3" eaLnBrk="1" hangingPunct="1"/>
            <a:r>
              <a:rPr lang="zh-CN" altLang="en-US"/>
              <a:t>采用地基伪卫星</a:t>
            </a:r>
          </a:p>
          <a:p>
            <a:pPr lvl="2" eaLnBrk="1" hangingPunct="1"/>
            <a:r>
              <a:rPr lang="en-US" altLang="zh-CN"/>
              <a:t>WAAS – Wide Area Augmentation System</a:t>
            </a:r>
          </a:p>
          <a:p>
            <a:pPr lvl="3" eaLnBrk="1" hangingPunct="1"/>
            <a:r>
              <a:rPr lang="zh-CN" altLang="en-US"/>
              <a:t>采用空基伪卫星</a:t>
            </a:r>
          </a:p>
          <a:p>
            <a:pPr lvl="3" eaLnBrk="1" hangingPunct="1"/>
            <a:r>
              <a:rPr lang="zh-CN" altLang="en-US"/>
              <a:t>采用通讯卫星发送差分改正数</a:t>
            </a:r>
          </a:p>
        </p:txBody>
      </p:sp>
      <p:grpSp>
        <p:nvGrpSpPr>
          <p:cNvPr id="54276" name="Group 4">
            <a:extLst>
              <a:ext uri="{FF2B5EF4-FFF2-40B4-BE49-F238E27FC236}">
                <a16:creationId xmlns:a16="http://schemas.microsoft.com/office/drawing/2014/main" id="{E3F59A08-9B4E-48F9-A498-CC36CBB2BFE0}"/>
              </a:ext>
            </a:extLst>
          </p:cNvPr>
          <p:cNvGrpSpPr>
            <a:grpSpLocks/>
          </p:cNvGrpSpPr>
          <p:nvPr/>
        </p:nvGrpSpPr>
        <p:grpSpPr bwMode="auto">
          <a:xfrm>
            <a:off x="3995738" y="1412875"/>
            <a:ext cx="5148262" cy="2868613"/>
            <a:chOff x="3264" y="1029"/>
            <a:chExt cx="2256" cy="1472"/>
          </a:xfrm>
        </p:grpSpPr>
        <p:pic>
          <p:nvPicPr>
            <p:cNvPr id="54278" name="Picture 5">
              <a:extLst>
                <a:ext uri="{FF2B5EF4-FFF2-40B4-BE49-F238E27FC236}">
                  <a16:creationId xmlns:a16="http://schemas.microsoft.com/office/drawing/2014/main" id="{45279B78-5C3C-4642-8951-DE2C3A92B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029"/>
              <a:ext cx="2256" cy="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4279" name="Text Box 6">
              <a:extLst>
                <a:ext uri="{FF2B5EF4-FFF2-40B4-BE49-F238E27FC236}">
                  <a16:creationId xmlns:a16="http://schemas.microsoft.com/office/drawing/2014/main" id="{34F30D65-CABF-4C39-AA6F-E55D501FC8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313"/>
              <a:ext cx="381" cy="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WAAS</a:t>
              </a:r>
            </a:p>
          </p:txBody>
        </p:sp>
      </p:grpSp>
      <p:sp>
        <p:nvSpPr>
          <p:cNvPr id="54277" name="AutoShape 4">
            <a:hlinkClick r:id="rId4" action="ppaction://hlinksldjump"/>
            <a:extLst>
              <a:ext uri="{FF2B5EF4-FFF2-40B4-BE49-F238E27FC236}">
                <a16:creationId xmlns:a16="http://schemas.microsoft.com/office/drawing/2014/main" id="{E4499F56-5DF3-4CB7-A80A-FD1D0E047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949950"/>
            <a:ext cx="431800" cy="574675"/>
          </a:xfrm>
          <a:prstGeom prst="curvedLeftArrow">
            <a:avLst>
              <a:gd name="adj1" fmla="val 26618"/>
              <a:gd name="adj2" fmla="val 53235"/>
              <a:gd name="adj3" fmla="val 33333"/>
            </a:avLst>
          </a:prstGeom>
          <a:gradFill rotWithShape="1">
            <a:gsLst>
              <a:gs pos="0">
                <a:srgbClr val="4D0808"/>
              </a:gs>
              <a:gs pos="14999">
                <a:srgbClr val="FF0300"/>
              </a:gs>
              <a:gs pos="27499">
                <a:srgbClr val="FF7A00"/>
              </a:gs>
              <a:gs pos="50000">
                <a:srgbClr val="FFF200"/>
              </a:gs>
              <a:gs pos="72501">
                <a:srgbClr val="FF7A00"/>
              </a:gs>
              <a:gs pos="85001">
                <a:srgbClr val="FF0300"/>
              </a:gs>
              <a:gs pos="100000">
                <a:srgbClr val="4D0808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AE86CF51-A1E2-46EF-8B43-7A670BD29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差分</a:t>
            </a:r>
            <a:r>
              <a:rPr lang="en-US" altLang="zh-CN"/>
              <a:t>GPS</a:t>
            </a:r>
            <a:r>
              <a:rPr lang="zh-CN" altLang="en-US"/>
              <a:t>的新进展</a:t>
            </a:r>
            <a:r>
              <a:rPr lang="en-US" altLang="zh-CN"/>
              <a:t>--</a:t>
            </a:r>
            <a:r>
              <a:rPr lang="zh-CN" altLang="en-US"/>
              <a:t>网络</a:t>
            </a:r>
            <a:r>
              <a:rPr lang="en-US" altLang="zh-CN"/>
              <a:t>RTK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6D6C7F40-578B-486D-85D4-75F35BD4B1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700213"/>
            <a:ext cx="8218487" cy="4395787"/>
          </a:xfrm>
        </p:spPr>
        <p:txBody>
          <a:bodyPr/>
          <a:lstStyle/>
          <a:p>
            <a:pPr lvl="1" eaLnBrk="1" hangingPunct="1"/>
            <a:r>
              <a:rPr lang="zh-CN" altLang="en-US" sz="3000"/>
              <a:t>作业模型类似</a:t>
            </a:r>
            <a:r>
              <a:rPr lang="en-US" altLang="zh-CN" sz="3000"/>
              <a:t>RTK</a:t>
            </a:r>
          </a:p>
          <a:p>
            <a:pPr lvl="1" eaLnBrk="1" hangingPunct="1"/>
            <a:r>
              <a:rPr lang="zh-CN" altLang="en-US" sz="3000"/>
              <a:t>原理</a:t>
            </a:r>
          </a:p>
          <a:p>
            <a:pPr lvl="2" eaLnBrk="1" hangingPunct="1"/>
            <a:r>
              <a:rPr lang="zh-CN" altLang="en-US" sz="2600"/>
              <a:t>利用基准站网计算出用户附近某点（虚拟参考站）各项误差改正，再将它们加到利用虚拟参考站坐标和卫星坐标所计算出的距离之上，得出虚拟参考站上的虚拟观测值，将其发送给用户，进行实时相对定位。</a:t>
            </a:r>
          </a:p>
          <a:p>
            <a:pPr lvl="1" eaLnBrk="1" hangingPunct="1"/>
            <a:r>
              <a:rPr lang="zh-CN" altLang="en-US" sz="3000"/>
              <a:t>特点</a:t>
            </a:r>
          </a:p>
          <a:p>
            <a:pPr lvl="2" eaLnBrk="1" hangingPunct="1"/>
            <a:r>
              <a:rPr lang="zh-CN" altLang="en-US" sz="2600"/>
              <a:t>精度和可靠性高</a:t>
            </a:r>
            <a:endParaRPr lang="zh-CN" altLang="en-US" sz="2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2516CF6E-563A-484E-B769-C5080777E3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网络</a:t>
            </a:r>
            <a:r>
              <a:rPr lang="en-US" altLang="zh-CN"/>
              <a:t>RTK</a:t>
            </a:r>
            <a:endParaRPr lang="zh-CN" altLang="en-US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77B6FC70-E343-48A4-8C06-1FB9B23529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58372" name="Picture 4">
            <a:extLst>
              <a:ext uri="{FF2B5EF4-FFF2-40B4-BE49-F238E27FC236}">
                <a16:creationId xmlns:a16="http://schemas.microsoft.com/office/drawing/2014/main" id="{5CE7C033-2046-46CC-AC33-F02917B7E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557338"/>
            <a:ext cx="7272338" cy="517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C01827E5-4B9E-4F36-BB8A-00589CA20D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500"/>
              <a:t>流动站传送</a:t>
            </a:r>
            <a:r>
              <a:rPr lang="en-US" altLang="zh-CN" sz="3500"/>
              <a:t>VRS</a:t>
            </a:r>
            <a:r>
              <a:rPr lang="zh-CN" altLang="en-US" sz="3500"/>
              <a:t>位置回控制中心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B70C056C-0636-4C11-A080-9298E85742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grpSp>
        <p:nvGrpSpPr>
          <p:cNvPr id="60420" name="Group 4">
            <a:extLst>
              <a:ext uri="{FF2B5EF4-FFF2-40B4-BE49-F238E27FC236}">
                <a16:creationId xmlns:a16="http://schemas.microsoft.com/office/drawing/2014/main" id="{06BB731F-741B-4929-B302-2C7A659F8B35}"/>
              </a:ext>
            </a:extLst>
          </p:cNvPr>
          <p:cNvGrpSpPr>
            <a:grpSpLocks/>
          </p:cNvGrpSpPr>
          <p:nvPr/>
        </p:nvGrpSpPr>
        <p:grpSpPr bwMode="auto">
          <a:xfrm>
            <a:off x="1403350" y="1512888"/>
            <a:ext cx="6769100" cy="4508500"/>
            <a:chOff x="975" y="1071"/>
            <a:chExt cx="3991" cy="2659"/>
          </a:xfrm>
        </p:grpSpPr>
        <p:pic>
          <p:nvPicPr>
            <p:cNvPr id="60421" name="Picture 5" descr="VRSFlow2">
              <a:extLst>
                <a:ext uri="{FF2B5EF4-FFF2-40B4-BE49-F238E27FC236}">
                  <a16:creationId xmlns:a16="http://schemas.microsoft.com/office/drawing/2014/main" id="{AEC56B2F-F95E-4750-A37D-2BD9E5A587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" y="1071"/>
              <a:ext cx="3991" cy="2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422" name="Text Box 6">
              <a:extLst>
                <a:ext uri="{FF2B5EF4-FFF2-40B4-BE49-F238E27FC236}">
                  <a16:creationId xmlns:a16="http://schemas.microsoft.com/office/drawing/2014/main" id="{896FF551-DED5-4A85-9E51-5ABB10E930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9" y="2826"/>
              <a:ext cx="383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de-DE" altLang="zh-TW" sz="1200">
                  <a:solidFill>
                    <a:srgbClr val="FF0066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NMEA</a:t>
              </a:r>
              <a:endParaRPr kumimoji="1"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60423" name="Text Box 7">
              <a:extLst>
                <a:ext uri="{FF2B5EF4-FFF2-40B4-BE49-F238E27FC236}">
                  <a16:creationId xmlns:a16="http://schemas.microsoft.com/office/drawing/2014/main" id="{7BCE8379-E434-4EF9-8D51-1CDB84DBD1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2" y="1926"/>
              <a:ext cx="287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de-DE" altLang="zh-TW" sz="1200">
                  <a:solidFill>
                    <a:srgbClr val="000000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VRS</a:t>
              </a:r>
              <a:endParaRPr kumimoji="1"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8872675B-2677-4CFE-8CB1-20BD43E41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2988" y="117475"/>
            <a:ext cx="8101012" cy="1150938"/>
          </a:xfrm>
        </p:spPr>
        <p:txBody>
          <a:bodyPr/>
          <a:lstStyle/>
          <a:p>
            <a:pPr eaLnBrk="1" hangingPunct="1"/>
            <a:r>
              <a:rPr lang="zh-CN" altLang="en-US" sz="3500"/>
              <a:t>控制中心发送</a:t>
            </a:r>
            <a:r>
              <a:rPr lang="en-US" altLang="zh-CN" sz="3500"/>
              <a:t>VRS</a:t>
            </a:r>
            <a:r>
              <a:rPr lang="zh-CN" altLang="en-US" sz="3500"/>
              <a:t>的差分信息到流动站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920F2FF0-CF7E-49CD-A654-0EA6FB8DC1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grpSp>
        <p:nvGrpSpPr>
          <p:cNvPr id="62468" name="Group 4">
            <a:extLst>
              <a:ext uri="{FF2B5EF4-FFF2-40B4-BE49-F238E27FC236}">
                <a16:creationId xmlns:a16="http://schemas.microsoft.com/office/drawing/2014/main" id="{5847FFA8-2B91-459D-A172-AC7A6CDE199B}"/>
              </a:ext>
            </a:extLst>
          </p:cNvPr>
          <p:cNvGrpSpPr>
            <a:grpSpLocks/>
          </p:cNvGrpSpPr>
          <p:nvPr/>
        </p:nvGrpSpPr>
        <p:grpSpPr bwMode="auto">
          <a:xfrm>
            <a:off x="1692275" y="1628775"/>
            <a:ext cx="5975350" cy="4752975"/>
            <a:chOff x="1066" y="1026"/>
            <a:chExt cx="3583" cy="2840"/>
          </a:xfrm>
        </p:grpSpPr>
        <p:pic>
          <p:nvPicPr>
            <p:cNvPr id="62469" name="Picture 5" descr="VRSFlow">
              <a:extLst>
                <a:ext uri="{FF2B5EF4-FFF2-40B4-BE49-F238E27FC236}">
                  <a16:creationId xmlns:a16="http://schemas.microsoft.com/office/drawing/2014/main" id="{D04BA3EE-0589-462A-B0FB-2EDE7C9504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" y="1026"/>
              <a:ext cx="3583" cy="2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70" name="Text Box 6">
              <a:extLst>
                <a:ext uri="{FF2B5EF4-FFF2-40B4-BE49-F238E27FC236}">
                  <a16:creationId xmlns:a16="http://schemas.microsoft.com/office/drawing/2014/main" id="{DB1BCBCF-9B8D-469E-89D6-A46453A17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1" y="2833"/>
              <a:ext cx="389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de-DE" altLang="zh-TW" sz="1200">
                  <a:solidFill>
                    <a:srgbClr val="FF0066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NMEA</a:t>
              </a:r>
              <a:endParaRPr kumimoji="1"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62471" name="Text Box 7">
              <a:extLst>
                <a:ext uri="{FF2B5EF4-FFF2-40B4-BE49-F238E27FC236}">
                  <a16:creationId xmlns:a16="http://schemas.microsoft.com/office/drawing/2014/main" id="{F3FEAAB8-460D-4C09-8D10-5EEED948E7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5" y="1936"/>
              <a:ext cx="292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de-DE" altLang="zh-TW" sz="1200">
                  <a:solidFill>
                    <a:srgbClr val="000000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VRS</a:t>
              </a:r>
              <a:endParaRPr kumimoji="1"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62472" name="Text Box 8">
              <a:extLst>
                <a:ext uri="{FF2B5EF4-FFF2-40B4-BE49-F238E27FC236}">
                  <a16:creationId xmlns:a16="http://schemas.microsoft.com/office/drawing/2014/main" id="{A299BCA5-A15C-4C40-B4D0-473608AD04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9" y="2321"/>
              <a:ext cx="389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de-DE" altLang="zh-TW" sz="1200">
                  <a:solidFill>
                    <a:srgbClr val="000000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RTCM</a:t>
              </a:r>
              <a:endParaRPr kumimoji="1"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35C5061D-0644-40E4-ADF7-0E7B7D2D1A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差分</a:t>
            </a:r>
            <a:r>
              <a:rPr lang="en-US" altLang="zh-CN"/>
              <a:t>GPS</a:t>
            </a:r>
            <a:r>
              <a:rPr lang="zh-CN" altLang="en-US"/>
              <a:t>产生的诱因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99E1DCD8-9EDE-4C85-8743-F7D0B326B4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700213"/>
            <a:ext cx="5616575" cy="865187"/>
          </a:xfrm>
        </p:spPr>
        <p:txBody>
          <a:bodyPr/>
          <a:lstStyle/>
          <a:p>
            <a:pPr eaLnBrk="1" hangingPunct="1"/>
            <a:r>
              <a:rPr lang="zh-CN" altLang="en-US"/>
              <a:t>绝对定位精度不能满足要求</a:t>
            </a:r>
          </a:p>
        </p:txBody>
      </p:sp>
      <p:pic>
        <p:nvPicPr>
          <p:cNvPr id="9220" name="Picture 4" descr="photo of GPS monument">
            <a:extLst>
              <a:ext uri="{FF2B5EF4-FFF2-40B4-BE49-F238E27FC236}">
                <a16:creationId xmlns:a16="http://schemas.microsoft.com/office/drawing/2014/main" id="{2D4D163D-4E54-4C63-BA3B-6345FEAD6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96975"/>
            <a:ext cx="3276600" cy="275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30" name="Rectangle 6">
            <a:extLst>
              <a:ext uri="{FF2B5EF4-FFF2-40B4-BE49-F238E27FC236}">
                <a16:creationId xmlns:a16="http://schemas.microsoft.com/office/drawing/2014/main" id="{57C9DC31-D5E4-4613-9822-9390EAE2F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924175"/>
            <a:ext cx="4176713" cy="439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/>
            <a:r>
              <a:rPr lang="en-US" altLang="zh-CN"/>
              <a:t>GPS</a:t>
            </a:r>
            <a:r>
              <a:rPr lang="zh-CN" altLang="en-US"/>
              <a:t>绝对定位的精度受多种误差因素的影响</a:t>
            </a:r>
          </a:p>
          <a:p>
            <a:pPr eaLnBrk="1" hangingPunct="1"/>
            <a:endParaRPr lang="zh-CN" altLang="en-US"/>
          </a:p>
          <a:p>
            <a:pPr lvl="1" eaLnBrk="1" hangingPunct="1"/>
            <a:r>
              <a:rPr lang="zh-CN" altLang="en-US"/>
              <a:t>美国的</a:t>
            </a:r>
            <a:r>
              <a:rPr lang="en-US" altLang="zh-CN"/>
              <a:t>GPS</a:t>
            </a:r>
            <a:r>
              <a:rPr lang="zh-CN" altLang="en-US"/>
              <a:t>政策对</a:t>
            </a:r>
            <a:r>
              <a:rPr lang="en-US" altLang="zh-CN"/>
              <a:t>GPS</a:t>
            </a:r>
            <a:r>
              <a:rPr lang="zh-CN" altLang="en-US"/>
              <a:t>绝对定位精度的影响（选择可用性</a:t>
            </a:r>
            <a:r>
              <a:rPr lang="en-US" altLang="zh-CN"/>
              <a:t>SA</a:t>
            </a:r>
            <a:r>
              <a:rPr lang="zh-CN" altLang="en-US"/>
              <a:t>）</a:t>
            </a:r>
          </a:p>
        </p:txBody>
      </p:sp>
      <p:grpSp>
        <p:nvGrpSpPr>
          <p:cNvPr id="180231" name="Group 7">
            <a:extLst>
              <a:ext uri="{FF2B5EF4-FFF2-40B4-BE49-F238E27FC236}">
                <a16:creationId xmlns:a16="http://schemas.microsoft.com/office/drawing/2014/main" id="{5FBE575C-1877-4725-A29D-F81399052CE4}"/>
              </a:ext>
            </a:extLst>
          </p:cNvPr>
          <p:cNvGrpSpPr>
            <a:grpSpLocks/>
          </p:cNvGrpSpPr>
          <p:nvPr/>
        </p:nvGrpSpPr>
        <p:grpSpPr bwMode="auto">
          <a:xfrm>
            <a:off x="4500563" y="4137025"/>
            <a:ext cx="4038600" cy="2720975"/>
            <a:chOff x="3072" y="1781"/>
            <a:chExt cx="2544" cy="1714"/>
          </a:xfrm>
        </p:grpSpPr>
        <p:pic>
          <p:nvPicPr>
            <p:cNvPr id="9223" name="Picture 8">
              <a:extLst>
                <a:ext uri="{FF2B5EF4-FFF2-40B4-BE49-F238E27FC236}">
                  <a16:creationId xmlns:a16="http://schemas.microsoft.com/office/drawing/2014/main" id="{0E99A287-9A44-4994-AEE3-E06D6C6EBF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" y="1781"/>
              <a:ext cx="2544" cy="1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224" name="Text Box 9">
              <a:extLst>
                <a:ext uri="{FF2B5EF4-FFF2-40B4-BE49-F238E27FC236}">
                  <a16:creationId xmlns:a16="http://schemas.microsoft.com/office/drawing/2014/main" id="{A7264397-1AC0-4185-9296-3377BC696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3264"/>
              <a:ext cx="246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o"/>
                <a:defRPr sz="28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500" b="1">
                  <a:solidFill>
                    <a:schemeClr val="tx2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2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o"/>
                <a:defRPr sz="20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SA</a:t>
              </a:r>
              <a:r>
                <a:rPr kumimoji="1" lang="zh-CN" altLang="en-US" sz="1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关闭前后</a:t>
              </a:r>
              <a:r>
                <a:rPr kumimoji="1" lang="en-US" altLang="zh-CN" sz="1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GPS</a:t>
              </a:r>
              <a:r>
                <a:rPr kumimoji="1" lang="zh-CN" altLang="en-US" sz="1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绝对定位精度的变化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80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80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80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80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80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80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24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>
            <a:extLst>
              <a:ext uri="{FF2B5EF4-FFF2-40B4-BE49-F238E27FC236}">
                <a16:creationId xmlns:a16="http://schemas.microsoft.com/office/drawing/2014/main" id="{DEAEECB3-1B5C-47AB-97B4-5E1BEAD84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363" y="1628775"/>
            <a:ext cx="793750" cy="4537075"/>
          </a:xfrm>
        </p:spPr>
        <p:txBody>
          <a:bodyPr vert="eaVert"/>
          <a:lstStyle/>
          <a:p>
            <a:pPr eaLnBrk="1" hangingPunct="1"/>
            <a:r>
              <a:rPr lang="en-US" altLang="zh-CN"/>
              <a:t>FJCORS</a:t>
            </a:r>
            <a:endParaRPr lang="zh-CN" altLang="en-US"/>
          </a:p>
        </p:txBody>
      </p:sp>
      <p:sp>
        <p:nvSpPr>
          <p:cNvPr id="64515" name="内容占位符 2">
            <a:extLst>
              <a:ext uri="{FF2B5EF4-FFF2-40B4-BE49-F238E27FC236}">
                <a16:creationId xmlns:a16="http://schemas.microsoft.com/office/drawing/2014/main" id="{A66E038F-70B3-4FE6-8AD5-4222187E7B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64516" name="Picture 2" descr="D:\360data\重要数据\桌面\FJCORSmap.jpg">
            <a:extLst>
              <a:ext uri="{FF2B5EF4-FFF2-40B4-BE49-F238E27FC236}">
                <a16:creationId xmlns:a16="http://schemas.microsoft.com/office/drawing/2014/main" id="{1BA7C27B-7018-46D7-8451-999D33790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36525"/>
            <a:ext cx="7019925" cy="672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AutoShape 4">
            <a:hlinkClick r:id="rId3" action="ppaction://hlinksldjump"/>
            <a:extLst>
              <a:ext uri="{FF2B5EF4-FFF2-40B4-BE49-F238E27FC236}">
                <a16:creationId xmlns:a16="http://schemas.microsoft.com/office/drawing/2014/main" id="{AB5526AE-48F6-4C18-A4FB-DD782321D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949950"/>
            <a:ext cx="431800" cy="574675"/>
          </a:xfrm>
          <a:prstGeom prst="curvedLeftArrow">
            <a:avLst>
              <a:gd name="adj1" fmla="val 26618"/>
              <a:gd name="adj2" fmla="val 53235"/>
              <a:gd name="adj3" fmla="val 33333"/>
            </a:avLst>
          </a:prstGeom>
          <a:gradFill rotWithShape="1">
            <a:gsLst>
              <a:gs pos="0">
                <a:srgbClr val="4D0808"/>
              </a:gs>
              <a:gs pos="14999">
                <a:srgbClr val="FF0300"/>
              </a:gs>
              <a:gs pos="27499">
                <a:srgbClr val="FF7A00"/>
              </a:gs>
              <a:gs pos="50000">
                <a:srgbClr val="FFF200"/>
              </a:gs>
              <a:gs pos="72501">
                <a:srgbClr val="FF7A00"/>
              </a:gs>
              <a:gs pos="85001">
                <a:srgbClr val="FF0300"/>
              </a:gs>
              <a:gs pos="100000">
                <a:srgbClr val="4D0808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0E352666-4010-4DCA-8F1C-CE14231E4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总结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A906DCA5-CF5F-4D5E-A81F-FB5A937343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700213"/>
            <a:ext cx="4103687" cy="4752975"/>
          </a:xfrm>
        </p:spPr>
        <p:txBody>
          <a:bodyPr/>
          <a:lstStyle/>
          <a:p>
            <a:pPr eaLnBrk="1" hangingPunct="1"/>
            <a:r>
              <a:rPr lang="zh-CN" altLang="en-US"/>
              <a:t>差分</a:t>
            </a:r>
            <a:r>
              <a:rPr lang="en-US" altLang="zh-CN"/>
              <a:t>GPS</a:t>
            </a:r>
            <a:r>
              <a:rPr lang="zh-CN" altLang="en-US"/>
              <a:t>系统的组成</a:t>
            </a:r>
          </a:p>
          <a:p>
            <a:pPr eaLnBrk="1" hangingPunct="1"/>
            <a:r>
              <a:rPr lang="zh-CN" altLang="en-US"/>
              <a:t>位置差分</a:t>
            </a:r>
          </a:p>
          <a:p>
            <a:pPr eaLnBrk="1" hangingPunct="1"/>
            <a:r>
              <a:rPr lang="zh-CN" altLang="en-US"/>
              <a:t>伪距差分</a:t>
            </a:r>
          </a:p>
          <a:p>
            <a:pPr eaLnBrk="1" hangingPunct="1"/>
            <a:r>
              <a:rPr lang="zh-CN" altLang="en-US"/>
              <a:t>载波相位差分</a:t>
            </a:r>
          </a:p>
          <a:p>
            <a:pPr eaLnBrk="1" hangingPunct="1"/>
            <a:r>
              <a:rPr lang="zh-CN" altLang="en-US"/>
              <a:t>局域差分</a:t>
            </a:r>
          </a:p>
          <a:p>
            <a:pPr eaLnBrk="1" hangingPunct="1"/>
            <a:r>
              <a:rPr lang="zh-CN" altLang="en-US"/>
              <a:t>广域差分</a:t>
            </a:r>
          </a:p>
          <a:p>
            <a:pPr eaLnBrk="1" hangingPunct="1"/>
            <a:r>
              <a:rPr lang="zh-CN" altLang="en-US"/>
              <a:t>差分增强系统</a:t>
            </a:r>
          </a:p>
          <a:p>
            <a:pPr eaLnBrk="1" hangingPunct="1"/>
            <a:r>
              <a:rPr lang="zh-CN" altLang="en-US"/>
              <a:t>网络</a:t>
            </a:r>
            <a:r>
              <a:rPr lang="en-US" altLang="zh-CN"/>
              <a:t>RTK</a:t>
            </a:r>
          </a:p>
        </p:txBody>
      </p:sp>
      <p:pic>
        <p:nvPicPr>
          <p:cNvPr id="65540" name="Picture 4" descr="200472182028">
            <a:extLst>
              <a:ext uri="{FF2B5EF4-FFF2-40B4-BE49-F238E27FC236}">
                <a16:creationId xmlns:a16="http://schemas.microsoft.com/office/drawing/2014/main" id="{ED815E3A-AFC3-4650-B945-5129DB3F58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2727325"/>
            <a:ext cx="5795962" cy="380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6EB1181-3671-4FEB-8002-12AE0528FD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500"/>
              <a:t>影响绝对定位精度的主要误差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1585E750-97FA-42AB-BC68-734AF1A8363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700213"/>
            <a:ext cx="4321175" cy="4752975"/>
          </a:xfrm>
        </p:spPr>
        <p:txBody>
          <a:bodyPr/>
          <a:lstStyle/>
          <a:p>
            <a:pPr eaLnBrk="1" hangingPunct="1"/>
            <a:r>
              <a:rPr lang="zh-CN" altLang="en-US" sz="3200"/>
              <a:t>主要误差</a:t>
            </a:r>
          </a:p>
          <a:p>
            <a:pPr lvl="1" eaLnBrk="1" hangingPunct="1"/>
            <a:r>
              <a:rPr lang="zh-CN" altLang="en-US" sz="2400"/>
              <a:t>卫星轨道误差</a:t>
            </a:r>
          </a:p>
          <a:p>
            <a:pPr lvl="4" eaLnBrk="1" hangingPunct="1"/>
            <a:endParaRPr lang="zh-CN" altLang="en-US" sz="2400"/>
          </a:p>
          <a:p>
            <a:pPr lvl="1" eaLnBrk="1" hangingPunct="1"/>
            <a:r>
              <a:rPr lang="zh-CN" altLang="en-US" sz="2400"/>
              <a:t>卫星钟差</a:t>
            </a:r>
          </a:p>
          <a:p>
            <a:pPr lvl="3" eaLnBrk="1" hangingPunct="1"/>
            <a:endParaRPr lang="zh-CN" altLang="en-US" sz="2400"/>
          </a:p>
          <a:p>
            <a:pPr lvl="1" eaLnBrk="1" hangingPunct="1"/>
            <a:r>
              <a:rPr lang="zh-CN" altLang="en-US" sz="2400"/>
              <a:t>大气延迟（对流层延迟、对流层延迟）</a:t>
            </a:r>
          </a:p>
          <a:p>
            <a:pPr lvl="3" eaLnBrk="1" hangingPunct="1"/>
            <a:endParaRPr lang="zh-CN" altLang="en-US" sz="2400"/>
          </a:p>
          <a:p>
            <a:pPr lvl="1" eaLnBrk="1" hangingPunct="1"/>
            <a:r>
              <a:rPr lang="zh-CN" altLang="en-US" sz="2400"/>
              <a:t>多路径效应</a:t>
            </a:r>
          </a:p>
        </p:txBody>
      </p:sp>
      <p:graphicFrame>
        <p:nvGraphicFramePr>
          <p:cNvPr id="11268" name="Object 4">
            <a:extLst>
              <a:ext uri="{FF2B5EF4-FFF2-40B4-BE49-F238E27FC236}">
                <a16:creationId xmlns:a16="http://schemas.microsoft.com/office/drawing/2014/main" id="{805E8DD2-7D34-4F9F-9D72-443C45EDD664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4516438" y="1628775"/>
          <a:ext cx="4375150" cy="475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Image" r:id="rId4" imgW="13561905" imgH="14730159" progId="Photoshop.Image.6">
                  <p:embed/>
                </p:oleObj>
              </mc:Choice>
              <mc:Fallback>
                <p:oleObj name="Image" r:id="rId4" imgW="13561905" imgH="14730159" progId="Photoshop.Image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438" y="1628775"/>
                        <a:ext cx="4375150" cy="475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99C21935-3483-49DD-BC66-F6EDAC7E01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333375"/>
            <a:ext cx="7772400" cy="1143000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600" b="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差分</a:t>
            </a:r>
            <a:r>
              <a:rPr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GPS</a:t>
            </a:r>
            <a:r>
              <a:rPr lang="zh-CN" altLang="en-US" sz="3600" b="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（</a:t>
            </a:r>
            <a:r>
              <a:rPr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DGPS – Differential GPS</a:t>
            </a:r>
            <a:r>
              <a:rPr lang="zh-CN" altLang="en-US" sz="3600" b="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）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14E19E4-4706-436B-9EBF-55AB809377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628775"/>
            <a:ext cx="7696200" cy="2417763"/>
          </a:xfrm>
        </p:spPr>
        <p:txBody>
          <a:bodyPr/>
          <a:lstStyle/>
          <a:p>
            <a:pPr eaLnBrk="1" hangingPunct="1"/>
            <a:r>
              <a:rPr lang="zh-CN" altLang="en-US">
                <a:latin typeface="华文细黑" panose="02010600040101010101" pitchFamily="2" charset="-122"/>
              </a:rPr>
              <a:t>利用设置在坐标已知的点（</a:t>
            </a:r>
            <a:r>
              <a:rPr lang="zh-CN" altLang="en-US">
                <a:solidFill>
                  <a:schemeClr val="folHlink"/>
                </a:solidFill>
                <a:latin typeface="华文细黑" panose="02010600040101010101" pitchFamily="2" charset="-122"/>
              </a:rPr>
              <a:t>基准站</a:t>
            </a:r>
            <a:r>
              <a:rPr lang="zh-CN" altLang="en-US">
                <a:latin typeface="华文细黑" panose="02010600040101010101" pitchFamily="2" charset="-122"/>
              </a:rPr>
              <a:t>）上的</a:t>
            </a:r>
            <a:r>
              <a:rPr lang="en-US" altLang="zh-CN">
                <a:latin typeface="华文细黑" panose="02010600040101010101" pitchFamily="2" charset="-122"/>
              </a:rPr>
              <a:t>GPS</a:t>
            </a:r>
            <a:r>
              <a:rPr lang="zh-CN" altLang="en-US">
                <a:latin typeface="华文细黑" panose="02010600040101010101" pitchFamily="2" charset="-122"/>
              </a:rPr>
              <a:t>接收机测定</a:t>
            </a:r>
            <a:r>
              <a:rPr lang="en-US" altLang="zh-CN">
                <a:latin typeface="华文细黑" panose="02010600040101010101" pitchFamily="2" charset="-122"/>
              </a:rPr>
              <a:t>GPS</a:t>
            </a:r>
            <a:r>
              <a:rPr lang="zh-CN" altLang="en-US">
                <a:latin typeface="华文细黑" panose="02010600040101010101" pitchFamily="2" charset="-122"/>
              </a:rPr>
              <a:t>测量</a:t>
            </a:r>
            <a:r>
              <a:rPr lang="zh-CN" altLang="en-US">
                <a:solidFill>
                  <a:schemeClr val="folHlink"/>
                </a:solidFill>
                <a:latin typeface="华文细黑" panose="02010600040101010101" pitchFamily="2" charset="-122"/>
              </a:rPr>
              <a:t>定位误差</a:t>
            </a:r>
            <a:r>
              <a:rPr lang="zh-CN" altLang="en-US">
                <a:latin typeface="华文细黑" panose="02010600040101010101" pitchFamily="2" charset="-122"/>
              </a:rPr>
              <a:t>，用以提高在</a:t>
            </a:r>
            <a:r>
              <a:rPr lang="zh-CN" altLang="en-US">
                <a:solidFill>
                  <a:schemeClr val="hlink"/>
                </a:solidFill>
                <a:latin typeface="华文细黑" panose="02010600040101010101" pitchFamily="2" charset="-122"/>
              </a:rPr>
              <a:t>一定范围</a:t>
            </a:r>
            <a:r>
              <a:rPr lang="zh-CN" altLang="en-US">
                <a:latin typeface="华文细黑" panose="02010600040101010101" pitchFamily="2" charset="-122"/>
              </a:rPr>
              <a:t>内其它</a:t>
            </a:r>
            <a:r>
              <a:rPr lang="en-US" altLang="zh-CN">
                <a:latin typeface="华文细黑" panose="02010600040101010101" pitchFamily="2" charset="-122"/>
              </a:rPr>
              <a:t>GPS</a:t>
            </a:r>
            <a:r>
              <a:rPr lang="zh-CN" altLang="en-US">
                <a:latin typeface="华文细黑" panose="02010600040101010101" pitchFamily="2" charset="-122"/>
              </a:rPr>
              <a:t>接收机（</a:t>
            </a:r>
            <a:r>
              <a:rPr lang="zh-CN" altLang="en-US">
                <a:solidFill>
                  <a:schemeClr val="folHlink"/>
                </a:solidFill>
                <a:latin typeface="华文细黑" panose="02010600040101010101" pitchFamily="2" charset="-122"/>
              </a:rPr>
              <a:t>流动站</a:t>
            </a:r>
            <a:r>
              <a:rPr lang="zh-CN" altLang="en-US">
                <a:latin typeface="华文细黑" panose="02010600040101010101" pitchFamily="2" charset="-122"/>
              </a:rPr>
              <a:t>）测量定位精度的方法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zh-CN" altLang="en-US" b="0">
              <a:solidFill>
                <a:schemeClr val="bg1"/>
              </a:solidFill>
              <a:latin typeface="华文细黑" panose="02010600040101010101" pitchFamily="2" charset="-122"/>
            </a:endParaRPr>
          </a:p>
        </p:txBody>
      </p:sp>
      <p:pic>
        <p:nvPicPr>
          <p:cNvPr id="13316" name="Picture 5" descr="200472182028">
            <a:extLst>
              <a:ext uri="{FF2B5EF4-FFF2-40B4-BE49-F238E27FC236}">
                <a16:creationId xmlns:a16="http://schemas.microsoft.com/office/drawing/2014/main" id="{E7C3EC7E-738C-4918-8645-C3A5B4DFC5E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068638"/>
            <a:ext cx="5472113" cy="358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71071D2-2A38-4BA6-88CB-A352791871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500"/>
              <a:t>差分</a:t>
            </a:r>
            <a:r>
              <a:rPr lang="en-US" altLang="zh-CN" sz="3500"/>
              <a:t>GPS</a:t>
            </a:r>
            <a:r>
              <a:rPr lang="zh-CN" altLang="en-US" sz="3500"/>
              <a:t>对测量定位精度的改进</a:t>
            </a:r>
          </a:p>
        </p:txBody>
      </p:sp>
      <p:graphicFrame>
        <p:nvGraphicFramePr>
          <p:cNvPr id="15363" name="Object 4">
            <a:extLst>
              <a:ext uri="{FF2B5EF4-FFF2-40B4-BE49-F238E27FC236}">
                <a16:creationId xmlns:a16="http://schemas.microsoft.com/office/drawing/2014/main" id="{3F609A31-0D72-4C2B-AE2A-F404B73D7EE8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250825" y="1433513"/>
          <a:ext cx="8893175" cy="523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文档" r:id="rId4" imgW="5394960" imgH="3253661" progId="Word.Document.8">
                  <p:embed/>
                </p:oleObj>
              </mc:Choice>
              <mc:Fallback>
                <p:oleObj name="文档" r:id="rId4" imgW="5394960" imgH="325366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433513"/>
                        <a:ext cx="8893175" cy="523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hlink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A5F48CD4-03BE-4A38-9BDA-A3E33E9F09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76375" y="188913"/>
            <a:ext cx="6119813" cy="1143000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tx1"/>
                </a:solidFill>
              </a:rPr>
              <a:t>差分</a:t>
            </a:r>
            <a:r>
              <a:rPr lang="en-US" altLang="zh-CN">
                <a:solidFill>
                  <a:schemeClr val="tx1"/>
                </a:solidFill>
              </a:rPr>
              <a:t>GPS</a:t>
            </a:r>
            <a:r>
              <a:rPr lang="zh-CN" altLang="en-US">
                <a:solidFill>
                  <a:schemeClr val="tx1"/>
                </a:solidFill>
              </a:rPr>
              <a:t>系统的构成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F59EAB-4402-471C-BEDE-AD2666F2C9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628775"/>
            <a:ext cx="3889375" cy="4800600"/>
          </a:xfrm>
        </p:spPr>
        <p:txBody>
          <a:bodyPr/>
          <a:lstStyle/>
          <a:p>
            <a:pPr marL="533400" indent="-533400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zh-CN" altLang="en-US" sz="2400">
              <a:solidFill>
                <a:schemeClr val="tx1"/>
              </a:solidFill>
            </a:endParaRPr>
          </a:p>
          <a:p>
            <a:pPr marL="533400" indent="-53340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300">
                <a:solidFill>
                  <a:schemeClr val="tx1"/>
                </a:solidFill>
              </a:rPr>
              <a:t>1.</a:t>
            </a:r>
            <a:r>
              <a:rPr lang="zh-CN" altLang="en-US" sz="2300">
                <a:solidFill>
                  <a:schemeClr val="tx1"/>
                </a:solidFill>
              </a:rPr>
              <a:t>基准站</a:t>
            </a:r>
          </a:p>
          <a:p>
            <a:pPr marL="533400" indent="-53340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300">
                <a:solidFill>
                  <a:schemeClr val="tx1"/>
                </a:solidFill>
              </a:rPr>
              <a:t>(Reference/Base Station</a:t>
            </a:r>
            <a:r>
              <a:rPr lang="zh-CN" altLang="en-US" sz="2300">
                <a:solidFill>
                  <a:schemeClr val="tx1"/>
                </a:solidFill>
              </a:rPr>
              <a:t>）</a:t>
            </a:r>
          </a:p>
          <a:p>
            <a:pPr marL="533400" indent="-533400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zh-CN" altLang="en-US" sz="2300">
              <a:solidFill>
                <a:schemeClr val="tx1"/>
              </a:solidFill>
            </a:endParaRPr>
          </a:p>
          <a:p>
            <a:pPr marL="533400" indent="-53340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300">
                <a:solidFill>
                  <a:schemeClr val="tx1"/>
                </a:solidFill>
              </a:rPr>
              <a:t>2.</a:t>
            </a:r>
            <a:r>
              <a:rPr lang="zh-CN" altLang="en-US" sz="2300">
                <a:solidFill>
                  <a:schemeClr val="tx1"/>
                </a:solidFill>
              </a:rPr>
              <a:t>流动站</a:t>
            </a:r>
          </a:p>
          <a:p>
            <a:pPr marL="533400" indent="-53340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300">
                <a:solidFill>
                  <a:schemeClr val="tx1"/>
                </a:solidFill>
              </a:rPr>
              <a:t>(Mobile/Rover Station</a:t>
            </a:r>
            <a:r>
              <a:rPr lang="zh-CN" altLang="en-US" sz="2300">
                <a:solidFill>
                  <a:schemeClr val="tx1"/>
                </a:solidFill>
              </a:rPr>
              <a:t>）</a:t>
            </a:r>
          </a:p>
          <a:p>
            <a:pPr marL="533400" indent="-533400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zh-CN" altLang="en-US" sz="2300">
              <a:solidFill>
                <a:schemeClr val="tx1"/>
              </a:solidFill>
            </a:endParaRPr>
          </a:p>
          <a:p>
            <a:pPr marL="533400" indent="-53340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300">
                <a:solidFill>
                  <a:schemeClr val="folHlink"/>
                </a:solidFill>
              </a:rPr>
              <a:t>3.</a:t>
            </a:r>
            <a:r>
              <a:rPr lang="zh-CN" altLang="en-US" sz="2300">
                <a:solidFill>
                  <a:schemeClr val="folHlink"/>
                </a:solidFill>
              </a:rPr>
              <a:t>数据链 </a:t>
            </a:r>
          </a:p>
          <a:p>
            <a:pPr marL="533400" indent="-53340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300">
                <a:solidFill>
                  <a:schemeClr val="folHlink"/>
                </a:solidFill>
              </a:rPr>
              <a:t>(Data Link)</a:t>
            </a:r>
          </a:p>
          <a:p>
            <a:pPr marL="533400" indent="-533400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zh-CN" sz="2300">
              <a:solidFill>
                <a:schemeClr val="folHlink"/>
              </a:solidFill>
            </a:endParaRPr>
          </a:p>
          <a:p>
            <a:pPr marL="533400" indent="-53340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300">
                <a:solidFill>
                  <a:schemeClr val="tx1"/>
                </a:solidFill>
              </a:rPr>
              <a:t>4.</a:t>
            </a:r>
            <a:r>
              <a:rPr lang="zh-CN" altLang="en-US" sz="2300">
                <a:solidFill>
                  <a:schemeClr val="tx1"/>
                </a:solidFill>
              </a:rPr>
              <a:t>差分改正数 </a:t>
            </a:r>
          </a:p>
          <a:p>
            <a:pPr marL="533400" indent="-53340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300">
                <a:solidFill>
                  <a:schemeClr val="tx1"/>
                </a:solidFill>
              </a:rPr>
              <a:t>(Corrections)</a:t>
            </a:r>
          </a:p>
        </p:txBody>
      </p:sp>
      <p:pic>
        <p:nvPicPr>
          <p:cNvPr id="17412" name="Picture 5" descr="200472182028">
            <a:extLst>
              <a:ext uri="{FF2B5EF4-FFF2-40B4-BE49-F238E27FC236}">
                <a16:creationId xmlns:a16="http://schemas.microsoft.com/office/drawing/2014/main" id="{453CC13C-C34F-41FE-B987-909188CF58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151188"/>
            <a:ext cx="5651500" cy="370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B5B0F34-A886-4755-B270-A65EFDB5F3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5150" y="333375"/>
            <a:ext cx="4606925" cy="1143000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4400" b="0">
                <a:solidFill>
                  <a:schemeClr val="tx1"/>
                </a:solidFill>
                <a:ea typeface="隶书" panose="02010509060101010101" pitchFamily="49" charset="-122"/>
              </a:rPr>
              <a:t>差分</a:t>
            </a:r>
            <a:r>
              <a:rPr lang="en-US" altLang="zh-CN" sz="4400" b="0">
                <a:solidFill>
                  <a:schemeClr val="tx1"/>
                </a:solidFill>
                <a:ea typeface="隶书" panose="02010509060101010101" pitchFamily="49" charset="-122"/>
              </a:rPr>
              <a:t>GPS</a:t>
            </a:r>
            <a:r>
              <a:rPr lang="zh-CN" altLang="en-US" sz="4400" b="0">
                <a:solidFill>
                  <a:schemeClr val="tx1"/>
                </a:solidFill>
                <a:ea typeface="隶书" panose="02010509060101010101" pitchFamily="49" charset="-122"/>
              </a:rPr>
              <a:t>的类型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446F439C-58E1-417A-848F-8DBCE83EB9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696200" cy="48006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chemeClr val="tx1"/>
                </a:solidFill>
              </a:rPr>
              <a:t>单站差分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chemeClr val="tx1"/>
                </a:solidFill>
                <a:hlinkClick r:id="rId3" action="ppaction://hlinksldjump"/>
              </a:rPr>
              <a:t>位置差分</a:t>
            </a:r>
            <a:endParaRPr lang="zh-CN" altLang="en-US" sz="3000">
              <a:solidFill>
                <a:schemeClr val="tx1"/>
              </a:solidFill>
            </a:endParaRP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chemeClr val="tx1"/>
                </a:solidFill>
                <a:hlinkClick r:id="rId4" action="ppaction://hlinksldjump"/>
              </a:rPr>
              <a:t>伪距差分</a:t>
            </a:r>
            <a:endParaRPr lang="zh-CN" altLang="en-US" sz="2400">
              <a:solidFill>
                <a:schemeClr val="tx1"/>
              </a:solidFill>
            </a:endParaRP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chemeClr val="tx1"/>
                </a:solidFill>
                <a:hlinkClick r:id="rId5" action="ppaction://hlinksldjump"/>
              </a:rPr>
              <a:t>载波相位差分</a:t>
            </a:r>
            <a:endParaRPr lang="zh-CN" altLang="en-US" sz="2400">
              <a:solidFill>
                <a:schemeClr val="tx1"/>
              </a:solidFill>
            </a:endParaRPr>
          </a:p>
          <a:p>
            <a:pPr lvl="3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zh-CN" altLang="en-US" sz="190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chemeClr val="tx1"/>
                </a:solidFill>
              </a:rPr>
              <a:t>局域差分与广域差分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chemeClr val="tx1"/>
                </a:solidFill>
                <a:hlinkClick r:id="rId6" action="ppaction://hlinksldjump"/>
              </a:rPr>
              <a:t>局域差分</a:t>
            </a:r>
            <a:r>
              <a:rPr lang="en-US" altLang="zh-CN" sz="2400">
                <a:solidFill>
                  <a:schemeClr val="tx1"/>
                </a:solidFill>
                <a:hlinkClick r:id="rId6" action="ppaction://hlinksldjump"/>
              </a:rPr>
              <a:t>GPS</a:t>
            </a:r>
            <a:r>
              <a:rPr lang="zh-CN" altLang="en-US" sz="2400">
                <a:solidFill>
                  <a:schemeClr val="tx1"/>
                </a:solidFill>
              </a:rPr>
              <a:t>（</a:t>
            </a:r>
            <a:r>
              <a:rPr lang="en-US" altLang="zh-CN" sz="2400">
                <a:solidFill>
                  <a:schemeClr val="tx1"/>
                </a:solidFill>
              </a:rPr>
              <a:t>LADGPS </a:t>
            </a:r>
            <a:r>
              <a:rPr lang="en-US" altLang="zh-CN" sz="2400">
                <a:solidFill>
                  <a:schemeClr val="tx1"/>
                </a:solidFill>
                <a:latin typeface="华文细黑" panose="02010600040101010101" pitchFamily="2" charset="-122"/>
              </a:rPr>
              <a:t>–</a:t>
            </a:r>
            <a:r>
              <a:rPr lang="en-US" altLang="zh-CN" sz="2400">
                <a:solidFill>
                  <a:schemeClr val="tx1"/>
                </a:solidFill>
              </a:rPr>
              <a:t> Local Area DGPS</a:t>
            </a:r>
            <a:r>
              <a:rPr lang="zh-CN" altLang="en-US" sz="2400">
                <a:solidFill>
                  <a:schemeClr val="tx1"/>
                </a:solidFill>
              </a:rPr>
              <a:t>）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chemeClr val="tx1"/>
                </a:solidFill>
                <a:hlinkClick r:id="rId7" action="ppaction://hlinksldjump"/>
              </a:rPr>
              <a:t>广域差分</a:t>
            </a:r>
            <a:r>
              <a:rPr lang="en-US" altLang="zh-CN" sz="2400">
                <a:solidFill>
                  <a:schemeClr val="tx1"/>
                </a:solidFill>
                <a:hlinkClick r:id="rId7" action="ppaction://hlinksldjump"/>
              </a:rPr>
              <a:t>GPS</a:t>
            </a:r>
            <a:r>
              <a:rPr lang="zh-CN" altLang="en-US" sz="2400">
                <a:solidFill>
                  <a:schemeClr val="tx1"/>
                </a:solidFill>
              </a:rPr>
              <a:t>（</a:t>
            </a:r>
            <a:r>
              <a:rPr lang="en-US" altLang="zh-CN" sz="2400">
                <a:solidFill>
                  <a:schemeClr val="tx1"/>
                </a:solidFill>
              </a:rPr>
              <a:t>WADGPS </a:t>
            </a:r>
            <a:r>
              <a:rPr lang="en-US" altLang="zh-CN" sz="2400">
                <a:solidFill>
                  <a:schemeClr val="tx1"/>
                </a:solidFill>
                <a:latin typeface="华文细黑" panose="02010600040101010101" pitchFamily="2" charset="-122"/>
              </a:rPr>
              <a:t>–</a:t>
            </a:r>
            <a:r>
              <a:rPr lang="en-US" altLang="zh-CN" sz="2400">
                <a:solidFill>
                  <a:schemeClr val="tx1"/>
                </a:solidFill>
              </a:rPr>
              <a:t> Wide Area DGPS</a:t>
            </a:r>
            <a:r>
              <a:rPr lang="zh-CN" altLang="en-US" sz="2400">
                <a:solidFill>
                  <a:schemeClr val="tx1"/>
                </a:solidFill>
              </a:rPr>
              <a:t>）</a:t>
            </a:r>
          </a:p>
          <a:p>
            <a:pPr lvl="3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zh-CN" altLang="en-US" sz="190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>
                <a:solidFill>
                  <a:schemeClr val="tx1"/>
                </a:solidFill>
              </a:rPr>
              <a:t>根据时效性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600">
                <a:solidFill>
                  <a:schemeClr val="tx1"/>
                </a:solidFill>
              </a:rPr>
              <a:t>实时差分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zh-CN" altLang="en-US" sz="2600">
                <a:solidFill>
                  <a:schemeClr val="tx1"/>
                </a:solidFill>
              </a:rPr>
              <a:t>后处理差分</a:t>
            </a:r>
          </a:p>
        </p:txBody>
      </p:sp>
      <p:sp>
        <p:nvSpPr>
          <p:cNvPr id="123908" name="Rectangle 4">
            <a:extLst>
              <a:ext uri="{FF2B5EF4-FFF2-40B4-BE49-F238E27FC236}">
                <a16:creationId xmlns:a16="http://schemas.microsoft.com/office/drawing/2014/main" id="{03298A94-515A-46D4-9085-E78E7A6AC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4797425"/>
            <a:ext cx="5113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ea typeface="宋体" panose="02010600030101010101" pitchFamily="2" charset="-122"/>
              </a:rPr>
              <a:t>差分</a:t>
            </a:r>
            <a:r>
              <a:rPr lang="en-US" altLang="zh-CN">
                <a:ea typeface="宋体" panose="02010600030101010101" pitchFamily="2" charset="-122"/>
              </a:rPr>
              <a:t>GPS</a:t>
            </a:r>
            <a:r>
              <a:rPr lang="zh-CN" altLang="en-US">
                <a:ea typeface="宋体" panose="02010600030101010101" pitchFamily="2" charset="-122"/>
              </a:rPr>
              <a:t>的新进展</a:t>
            </a:r>
            <a:r>
              <a:rPr lang="en-US" altLang="zh-CN">
                <a:ea typeface="宋体" panose="02010600030101010101" pitchFamily="2" charset="-122"/>
              </a:rPr>
              <a:t>--</a:t>
            </a:r>
            <a:r>
              <a:rPr lang="zh-CN" altLang="en-US">
                <a:ea typeface="宋体" panose="02010600030101010101" pitchFamily="2" charset="-122"/>
                <a:hlinkClick r:id="rId8" action="ppaction://hlinksldjump"/>
              </a:rPr>
              <a:t>增强型系统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3909" name="Rectangle 5">
            <a:extLst>
              <a:ext uri="{FF2B5EF4-FFF2-40B4-BE49-F238E27FC236}">
                <a16:creationId xmlns:a16="http://schemas.microsoft.com/office/drawing/2014/main" id="{8595DC1F-8E0A-47A3-9EAE-DB88C7B26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5321300"/>
            <a:ext cx="47482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ea typeface="宋体" panose="02010600030101010101" pitchFamily="2" charset="-122"/>
              </a:rPr>
              <a:t>差分</a:t>
            </a:r>
            <a:r>
              <a:rPr lang="en-US" altLang="zh-CN">
                <a:ea typeface="宋体" panose="02010600030101010101" pitchFamily="2" charset="-122"/>
              </a:rPr>
              <a:t>GPS</a:t>
            </a:r>
            <a:r>
              <a:rPr lang="zh-CN" altLang="en-US">
                <a:ea typeface="宋体" panose="02010600030101010101" pitchFamily="2" charset="-122"/>
              </a:rPr>
              <a:t>的新进展</a:t>
            </a:r>
            <a:r>
              <a:rPr lang="en-US" altLang="zh-CN">
                <a:ea typeface="宋体" panose="02010600030101010101" pitchFamily="2" charset="-122"/>
              </a:rPr>
              <a:t>--</a:t>
            </a:r>
            <a:r>
              <a:rPr lang="zh-CN" altLang="en-US">
                <a:ea typeface="宋体" panose="02010600030101010101" pitchFamily="2" charset="-122"/>
                <a:hlinkClick r:id="rId9" action="ppaction://hlinksldjump"/>
              </a:rPr>
              <a:t>网络</a:t>
            </a:r>
            <a:r>
              <a:rPr lang="en-US" altLang="zh-CN">
                <a:ea typeface="宋体" panose="02010600030101010101" pitchFamily="2" charset="-122"/>
                <a:hlinkClick r:id="rId9" action="ppaction://hlinksldjump"/>
              </a:rPr>
              <a:t>RTK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3910" name="AutoShape 6">
            <a:extLst>
              <a:ext uri="{FF2B5EF4-FFF2-40B4-BE49-F238E27FC236}">
                <a16:creationId xmlns:a16="http://schemas.microsoft.com/office/drawing/2014/main" id="{3FD59E44-369F-4919-8A9B-59DC7763D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1013" y="6021388"/>
            <a:ext cx="647700" cy="836612"/>
          </a:xfrm>
          <a:prstGeom prst="lef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8" grpId="0"/>
      <p:bldP spid="123909" grpId="0"/>
      <p:bldP spid="1239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4F3AD332-486B-43CA-A5EE-F37BE8FB3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300">
                <a:solidFill>
                  <a:schemeClr val="tx1"/>
                </a:solidFill>
              </a:rPr>
              <a:t>位置差分</a:t>
            </a:r>
          </a:p>
        </p:txBody>
      </p:sp>
      <p:graphicFrame>
        <p:nvGraphicFramePr>
          <p:cNvPr id="21507" name="Object 4">
            <a:extLst>
              <a:ext uri="{FF2B5EF4-FFF2-40B4-BE49-F238E27FC236}">
                <a16:creationId xmlns:a16="http://schemas.microsoft.com/office/drawing/2014/main" id="{91BE4AD3-3261-4D85-87E1-CA9271BE8A5C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6156325" y="1484313"/>
          <a:ext cx="2406650" cy="475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3" name="公式" r:id="rId4" imgW="998185" imgH="1988679" progId="Equation.3">
                  <p:embed/>
                </p:oleObj>
              </mc:Choice>
              <mc:Fallback>
                <p:oleObj name="公式" r:id="rId4" imgW="998185" imgH="198867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1484313"/>
                        <a:ext cx="2406650" cy="475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2" name="Object 6">
            <a:extLst>
              <a:ext uri="{FF2B5EF4-FFF2-40B4-BE49-F238E27FC236}">
                <a16:creationId xmlns:a16="http://schemas.microsoft.com/office/drawing/2014/main" id="{051E34B8-3610-4DC5-AC3B-0B664981E822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1403350" y="4479925"/>
          <a:ext cx="403225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4" name="公式" r:id="rId6" imgW="2263034" imgH="1051607" progId="Equation.3">
                  <p:embed/>
                </p:oleObj>
              </mc:Choice>
              <mc:Fallback>
                <p:oleObj name="公式" r:id="rId6" imgW="2263034" imgH="105160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479925"/>
                        <a:ext cx="4032250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09" name="Picture 14" descr="200472182028">
            <a:extLst>
              <a:ext uri="{FF2B5EF4-FFF2-40B4-BE49-F238E27FC236}">
                <a16:creationId xmlns:a16="http://schemas.microsoft.com/office/drawing/2014/main" id="{0D4CE158-9289-4E97-9386-8F89223C3F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484313"/>
            <a:ext cx="4176713" cy="274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10" name="AutoShape 12">
            <a:extLst>
              <a:ext uri="{FF2B5EF4-FFF2-40B4-BE49-F238E27FC236}">
                <a16:creationId xmlns:a16="http://schemas.microsoft.com/office/drawing/2014/main" id="{A1E336F3-477B-4C25-8B63-2153EC53B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500438"/>
            <a:ext cx="969962" cy="966787"/>
          </a:xfrm>
          <a:prstGeom prst="cloudCallout">
            <a:avLst>
              <a:gd name="adj1" fmla="val 141815"/>
              <a:gd name="adj2" fmla="val -97782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o"/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500" b="1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o"/>
              <a:defRPr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坐标改正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ascade">
  <a:themeElements>
    <a:clrScheme name="Cascade 10">
      <a:dk1>
        <a:srgbClr val="FFFFCC"/>
      </a:dk1>
      <a:lt1>
        <a:srgbClr val="FFFFFF"/>
      </a:lt1>
      <a:dk2>
        <a:srgbClr val="000066"/>
      </a:dk2>
      <a:lt2>
        <a:srgbClr val="FFFFFF"/>
      </a:lt2>
      <a:accent1>
        <a:srgbClr val="0078F0"/>
      </a:accent1>
      <a:accent2>
        <a:srgbClr val="CCECFF"/>
      </a:accent2>
      <a:accent3>
        <a:srgbClr val="AAAAB8"/>
      </a:accent3>
      <a:accent4>
        <a:srgbClr val="DADADA"/>
      </a:accent4>
      <a:accent5>
        <a:srgbClr val="AABEF6"/>
      </a:accent5>
      <a:accent6>
        <a:srgbClr val="B9D6E7"/>
      </a:accent6>
      <a:hlink>
        <a:srgbClr val="FFFF00"/>
      </a:hlink>
      <a:folHlink>
        <a:srgbClr val="FFCC00"/>
      </a:folHlink>
    </a:clrScheme>
    <a:fontScheme name="Cascade">
      <a:majorFont>
        <a:latin typeface="Arial"/>
        <a:ea typeface="幼圆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Cascade 1">
        <a:dk1>
          <a:srgbClr val="C0C0C0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666699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5C5C8A"/>
        </a:accent6>
        <a:hlink>
          <a:srgbClr val="FFFF99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2">
        <a:dk1>
          <a:srgbClr val="CC99FF"/>
        </a:dk1>
        <a:lt1>
          <a:srgbClr val="FFFFFF"/>
        </a:lt1>
        <a:dk2>
          <a:srgbClr val="400040"/>
        </a:dk2>
        <a:lt2>
          <a:srgbClr val="FFFFFF"/>
        </a:lt2>
        <a:accent1>
          <a:srgbClr val="FF66FF"/>
        </a:accent1>
        <a:accent2>
          <a:srgbClr val="CC00CC"/>
        </a:accent2>
        <a:accent3>
          <a:srgbClr val="AFAAAF"/>
        </a:accent3>
        <a:accent4>
          <a:srgbClr val="DADADA"/>
        </a:accent4>
        <a:accent5>
          <a:srgbClr val="FFB8FF"/>
        </a:accent5>
        <a:accent6>
          <a:srgbClr val="B900B9"/>
        </a:accent6>
        <a:hlink>
          <a:srgbClr val="FF7C80"/>
        </a:hlink>
        <a:folHlink>
          <a:srgbClr val="99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3">
        <a:dk1>
          <a:srgbClr val="CC99FF"/>
        </a:dk1>
        <a:lt1>
          <a:srgbClr val="FFFFFF"/>
        </a:lt1>
        <a:dk2>
          <a:srgbClr val="34022D"/>
        </a:dk2>
        <a:lt2>
          <a:srgbClr val="FFFFFF"/>
        </a:lt2>
        <a:accent1>
          <a:srgbClr val="775EC8"/>
        </a:accent1>
        <a:accent2>
          <a:srgbClr val="9933FF"/>
        </a:accent2>
        <a:accent3>
          <a:srgbClr val="AEAAAD"/>
        </a:accent3>
        <a:accent4>
          <a:srgbClr val="DADADA"/>
        </a:accent4>
        <a:accent5>
          <a:srgbClr val="BDB6E0"/>
        </a:accent5>
        <a:accent6>
          <a:srgbClr val="8A2DE7"/>
        </a:accent6>
        <a:hlink>
          <a:srgbClr val="993366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4">
        <a:dk1>
          <a:srgbClr val="FFFFCC"/>
        </a:dk1>
        <a:lt1>
          <a:srgbClr val="FFFFFF"/>
        </a:lt1>
        <a:dk2>
          <a:srgbClr val="000066"/>
        </a:dk2>
        <a:lt2>
          <a:srgbClr val="FFFFFF"/>
        </a:lt2>
        <a:accent1>
          <a:srgbClr val="0078F0"/>
        </a:accent1>
        <a:accent2>
          <a:srgbClr val="CCECFF"/>
        </a:accent2>
        <a:accent3>
          <a:srgbClr val="AAAAB8"/>
        </a:accent3>
        <a:accent4>
          <a:srgbClr val="DADADA"/>
        </a:accent4>
        <a:accent5>
          <a:srgbClr val="AABEF6"/>
        </a:accent5>
        <a:accent6>
          <a:srgbClr val="B9D6E7"/>
        </a:accent6>
        <a:hlink>
          <a:srgbClr val="3399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5">
        <a:dk1>
          <a:srgbClr val="00FFFF"/>
        </a:dk1>
        <a:lt1>
          <a:srgbClr val="FFFFFF"/>
        </a:lt1>
        <a:dk2>
          <a:srgbClr val="4E009C"/>
        </a:dk2>
        <a:lt2>
          <a:srgbClr val="FFFFFF"/>
        </a:lt2>
        <a:accent1>
          <a:srgbClr val="00A8A4"/>
        </a:accent1>
        <a:accent2>
          <a:srgbClr val="3399FF"/>
        </a:accent2>
        <a:accent3>
          <a:srgbClr val="B2AACB"/>
        </a:accent3>
        <a:accent4>
          <a:srgbClr val="DADADA"/>
        </a:accent4>
        <a:accent5>
          <a:srgbClr val="AAD1CF"/>
        </a:accent5>
        <a:accent6>
          <a:srgbClr val="2D8A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6">
        <a:dk1>
          <a:srgbClr val="CCCC33"/>
        </a:dk1>
        <a:lt1>
          <a:srgbClr val="FFFFFF"/>
        </a:lt1>
        <a:dk2>
          <a:srgbClr val="003300"/>
        </a:dk2>
        <a:lt2>
          <a:srgbClr val="FFFFCC"/>
        </a:lt2>
        <a:accent1>
          <a:srgbClr val="008000"/>
        </a:accent1>
        <a:accent2>
          <a:srgbClr val="669900"/>
        </a:accent2>
        <a:accent3>
          <a:srgbClr val="AAADAA"/>
        </a:accent3>
        <a:accent4>
          <a:srgbClr val="DADADA"/>
        </a:accent4>
        <a:accent5>
          <a:srgbClr val="AAC0AA"/>
        </a:accent5>
        <a:accent6>
          <a:srgbClr val="5C8A00"/>
        </a:accent6>
        <a:hlink>
          <a:srgbClr val="FF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7">
        <a:dk1>
          <a:srgbClr val="CCCC99"/>
        </a:dk1>
        <a:lt1>
          <a:srgbClr val="FFFFFF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996633"/>
        </a:accent2>
        <a:accent3>
          <a:srgbClr val="C0AAAA"/>
        </a:accent3>
        <a:accent4>
          <a:srgbClr val="DADADA"/>
        </a:accent4>
        <a:accent5>
          <a:srgbClr val="E2CAAA"/>
        </a:accent5>
        <a:accent6>
          <a:srgbClr val="8A5C2D"/>
        </a:accent6>
        <a:hlink>
          <a:srgbClr val="FFFFCC"/>
        </a:hlink>
        <a:folHlink>
          <a:srgbClr val="DDD8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8">
        <a:dk1>
          <a:srgbClr val="204162"/>
        </a:dk1>
        <a:lt1>
          <a:srgbClr val="FFFFFF"/>
        </a:lt1>
        <a:dk2>
          <a:srgbClr val="204162"/>
        </a:dk2>
        <a:lt2>
          <a:srgbClr val="003300"/>
        </a:lt2>
        <a:accent1>
          <a:srgbClr val="99CC00"/>
        </a:accent1>
        <a:accent2>
          <a:srgbClr val="336633"/>
        </a:accent2>
        <a:accent3>
          <a:srgbClr val="FFFFFF"/>
        </a:accent3>
        <a:accent4>
          <a:srgbClr val="1A3653"/>
        </a:accent4>
        <a:accent5>
          <a:srgbClr val="CAE2AA"/>
        </a:accent5>
        <a:accent6>
          <a:srgbClr val="2D5C2D"/>
        </a:accent6>
        <a:hlink>
          <a:srgbClr val="6666FF"/>
        </a:hlink>
        <a:folHlink>
          <a:srgbClr val="C5C2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cade 9">
        <a:dk1>
          <a:srgbClr val="000000"/>
        </a:dk1>
        <a:lt1>
          <a:srgbClr val="FFFFFF"/>
        </a:lt1>
        <a:dk2>
          <a:srgbClr val="1C1C34"/>
        </a:dk2>
        <a:lt2>
          <a:srgbClr val="000066"/>
        </a:lt2>
        <a:accent1>
          <a:srgbClr val="DDDDDD"/>
        </a:accent1>
        <a:accent2>
          <a:srgbClr val="6699CC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5C8AB9"/>
        </a:accent6>
        <a:hlink>
          <a:srgbClr val="005A58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cade 10">
        <a:dk1>
          <a:srgbClr val="FFFFCC"/>
        </a:dk1>
        <a:lt1>
          <a:srgbClr val="FFFFFF"/>
        </a:lt1>
        <a:dk2>
          <a:srgbClr val="000066"/>
        </a:dk2>
        <a:lt2>
          <a:srgbClr val="FFFFFF"/>
        </a:lt2>
        <a:accent1>
          <a:srgbClr val="0078F0"/>
        </a:accent1>
        <a:accent2>
          <a:srgbClr val="CCECFF"/>
        </a:accent2>
        <a:accent3>
          <a:srgbClr val="AAAAB8"/>
        </a:accent3>
        <a:accent4>
          <a:srgbClr val="DADADA"/>
        </a:accent4>
        <a:accent5>
          <a:srgbClr val="AABEF6"/>
        </a:accent5>
        <a:accent6>
          <a:srgbClr val="B9D6E7"/>
        </a:accent6>
        <a:hlink>
          <a:srgbClr val="FFFF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FJNUblue</Template>
  <TotalTime>1018</TotalTime>
  <Words>1422</Words>
  <Application>Microsoft Office PowerPoint</Application>
  <PresentationFormat>全屏显示(4:3)</PresentationFormat>
  <Paragraphs>229</Paragraphs>
  <Slides>31</Slides>
  <Notes>30</Notes>
  <HiddenSlides>7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Arial</vt:lpstr>
      <vt:lpstr>宋体</vt:lpstr>
      <vt:lpstr>幼圆</vt:lpstr>
      <vt:lpstr>华文细黑</vt:lpstr>
      <vt:lpstr>Wingdings</vt:lpstr>
      <vt:lpstr>Times New Roman</vt:lpstr>
      <vt:lpstr>华文行楷</vt:lpstr>
      <vt:lpstr>华文新魏</vt:lpstr>
      <vt:lpstr>隶书</vt:lpstr>
      <vt:lpstr>黑体</vt:lpstr>
      <vt:lpstr>PMingLiU</vt:lpstr>
      <vt:lpstr>Cascade</vt:lpstr>
      <vt:lpstr>Adobe Photoshop Image</vt:lpstr>
      <vt:lpstr>Microsoft Word 文档</vt:lpstr>
      <vt:lpstr>Microsoft 公式 3.0</vt:lpstr>
      <vt:lpstr>PowerPoint 演示文稿</vt:lpstr>
      <vt:lpstr>GNSS测量定位方法分类</vt:lpstr>
      <vt:lpstr>差分GPS产生的诱因</vt:lpstr>
      <vt:lpstr>影响绝对定位精度的主要误差</vt:lpstr>
      <vt:lpstr>差分GPS（DGPS – Differential GPS）</vt:lpstr>
      <vt:lpstr>差分GPS对测量定位精度的改进</vt:lpstr>
      <vt:lpstr>差分GPS系统的构成</vt:lpstr>
      <vt:lpstr>差分GPS的类型</vt:lpstr>
      <vt:lpstr>位置差分</vt:lpstr>
      <vt:lpstr>位置差分的特点</vt:lpstr>
      <vt:lpstr>伪距差分</vt:lpstr>
      <vt:lpstr>伪距差分的特点</vt:lpstr>
      <vt:lpstr>载波相位差分</vt:lpstr>
      <vt:lpstr>RTK – Real Time Kinematic（实时动态差分）</vt:lpstr>
      <vt:lpstr>影响RTK定位的两个关键因素</vt:lpstr>
      <vt:lpstr>现有的通讯方式</vt:lpstr>
      <vt:lpstr>数传电台</vt:lpstr>
      <vt:lpstr>GSM</vt:lpstr>
      <vt:lpstr>GPRS 数据链</vt:lpstr>
      <vt:lpstr>后处理动态测量--PPK</vt:lpstr>
      <vt:lpstr>局域差分GPS（LADGPS – Local Area DGPS）</vt:lpstr>
      <vt:lpstr>广域差分GPS（WADGPS – Wide Area DGPS）</vt:lpstr>
      <vt:lpstr>WADGPS的工作流程</vt:lpstr>
      <vt:lpstr>PowerPoint 演示文稿</vt:lpstr>
      <vt:lpstr>差分GPS的新进展--增强型系统</vt:lpstr>
      <vt:lpstr>差分GPS的新进展--网络RTK</vt:lpstr>
      <vt:lpstr>网络RTK</vt:lpstr>
      <vt:lpstr>流动站传送VRS位置回控制中心</vt:lpstr>
      <vt:lpstr>控制中心发送VRS的差分信息到流动站</vt:lpstr>
      <vt:lpstr>FJCORS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hwl</dc:creator>
  <cp:lastModifiedBy>hwl</cp:lastModifiedBy>
  <cp:revision>186</cp:revision>
  <dcterms:created xsi:type="dcterms:W3CDTF">1601-01-01T00:00:00Z</dcterms:created>
  <dcterms:modified xsi:type="dcterms:W3CDTF">2020-02-13T13:08:24Z</dcterms:modified>
</cp:coreProperties>
</file>